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3" r:id="rId2"/>
    <p:sldId id="280" r:id="rId3"/>
    <p:sldId id="281" r:id="rId4"/>
    <p:sldId id="282" r:id="rId5"/>
    <p:sldId id="283" r:id="rId6"/>
    <p:sldId id="284" r:id="rId7"/>
    <p:sldId id="285" r:id="rId8"/>
    <p:sldId id="286" r:id="rId9"/>
    <p:sldId id="287" r:id="rId10"/>
    <p:sldId id="288" r:id="rId11"/>
    <p:sldId id="279" r:id="rId12"/>
    <p:sldId id="294" r:id="rId13"/>
    <p:sldId id="289" r:id="rId14"/>
    <p:sldId id="290" r:id="rId15"/>
    <p:sldId id="291" r:id="rId16"/>
    <p:sldId id="277" r:id="rId17"/>
    <p:sldId id="278" r:id="rId18"/>
    <p:sldId id="263" r:id="rId19"/>
    <p:sldId id="317" r:id="rId20"/>
    <p:sldId id="318" r:id="rId21"/>
    <p:sldId id="320" r:id="rId22"/>
    <p:sldId id="321" r:id="rId23"/>
    <p:sldId id="322" r:id="rId24"/>
    <p:sldId id="324" r:id="rId25"/>
    <p:sldId id="29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2/3/2022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2/3/2022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cs.databricks.com/dev-tools/cli/index.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atabricks.com/product/pricing" TargetMode="External"/><Relationship Id="rId2" Type="http://schemas.openxmlformats.org/officeDocument/2006/relationships/hyperlink" Target="https://docs.databricks.com/jobs.html" TargetMode="External"/><Relationship Id="rId1" Type="http://schemas.openxmlformats.org/officeDocument/2006/relationships/slideLayout" Target="../slideLayouts/slideLayout2.xml"/><Relationship Id="rId5" Type="http://schemas.openxmlformats.org/officeDocument/2006/relationships/hyperlink" Target="https://en.wikipedia.org/wiki/Read%E2%80%93eval%E2%80%93print_loop" TargetMode="External"/><Relationship Id="rId4" Type="http://schemas.openxmlformats.org/officeDocument/2006/relationships/hyperlink" Target="https://docs.databricks.com/notebooks/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Azure Data Factory</a:t>
            </a:r>
            <a:endParaRPr lang="en-IN" dirty="0"/>
          </a:p>
        </p:txBody>
      </p:sp>
    </p:spTree>
    <p:extLst>
      <p:ext uri="{BB962C8B-B14F-4D97-AF65-F5344CB8AC3E}">
        <p14:creationId xmlns:p14="http://schemas.microsoft.com/office/powerpoint/2010/main" val="82608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Azure Data Factory..</a:t>
            </a:r>
            <a:endParaRPr lang="en-IN" dirty="0"/>
          </a:p>
        </p:txBody>
      </p:sp>
      <p:pic>
        <p:nvPicPr>
          <p:cNvPr id="3" name="Picture 2"/>
          <p:cNvPicPr>
            <a:picLocks noChangeAspect="1"/>
          </p:cNvPicPr>
          <p:nvPr/>
        </p:nvPicPr>
        <p:blipFill>
          <a:blip r:embed="rId2"/>
          <a:stretch>
            <a:fillRect/>
          </a:stretch>
        </p:blipFill>
        <p:spPr>
          <a:xfrm>
            <a:off x="0" y="1201783"/>
            <a:ext cx="12191999" cy="5656217"/>
          </a:xfrm>
          <a:prstGeom prst="rect">
            <a:avLst/>
          </a:prstGeom>
        </p:spPr>
      </p:pic>
      <p:pic>
        <p:nvPicPr>
          <p:cNvPr id="4" name="Picture 3"/>
          <p:cNvPicPr>
            <a:picLocks noChangeAspect="1"/>
          </p:cNvPicPr>
          <p:nvPr/>
        </p:nvPicPr>
        <p:blipFill>
          <a:blip r:embed="rId3"/>
          <a:stretch>
            <a:fillRect/>
          </a:stretch>
        </p:blipFill>
        <p:spPr>
          <a:xfrm>
            <a:off x="11753849" y="1201783"/>
            <a:ext cx="438150" cy="1436914"/>
          </a:xfrm>
          <a:prstGeom prst="rect">
            <a:avLst/>
          </a:prstGeom>
        </p:spPr>
      </p:pic>
      <p:pic>
        <p:nvPicPr>
          <p:cNvPr id="5" name="Picture 4"/>
          <p:cNvPicPr>
            <a:picLocks noChangeAspect="1"/>
          </p:cNvPicPr>
          <p:nvPr/>
        </p:nvPicPr>
        <p:blipFill>
          <a:blip r:embed="rId4"/>
          <a:stretch>
            <a:fillRect/>
          </a:stretch>
        </p:blipFill>
        <p:spPr>
          <a:xfrm>
            <a:off x="11315699" y="6515100"/>
            <a:ext cx="876300" cy="342900"/>
          </a:xfrm>
          <a:prstGeom prst="rect">
            <a:avLst/>
          </a:prstGeom>
        </p:spPr>
      </p:pic>
    </p:spTree>
    <p:extLst>
      <p:ext uri="{BB962C8B-B14F-4D97-AF65-F5344CB8AC3E}">
        <p14:creationId xmlns:p14="http://schemas.microsoft.com/office/powerpoint/2010/main" val="1749367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sz="5400" dirty="0"/>
              <a:t>Demo</a:t>
            </a:r>
            <a:endParaRPr lang="en-IN" sz="5400" dirty="0"/>
          </a:p>
        </p:txBody>
      </p:sp>
    </p:spTree>
    <p:extLst>
      <p:ext uri="{BB962C8B-B14F-4D97-AF65-F5344CB8AC3E}">
        <p14:creationId xmlns:p14="http://schemas.microsoft.com/office/powerpoint/2010/main" val="388858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Azure Data Bricks</a:t>
            </a:r>
            <a:endParaRPr lang="en-IN" dirty="0"/>
          </a:p>
        </p:txBody>
      </p:sp>
    </p:spTree>
    <p:extLst>
      <p:ext uri="{BB962C8B-B14F-4D97-AF65-F5344CB8AC3E}">
        <p14:creationId xmlns:p14="http://schemas.microsoft.com/office/powerpoint/2010/main" val="560296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Azure Data bricks</a:t>
            </a:r>
            <a:endParaRPr lang="en-IN" dirty="0"/>
          </a:p>
        </p:txBody>
      </p:sp>
      <p:pic>
        <p:nvPicPr>
          <p:cNvPr id="3" name="Picture 2"/>
          <p:cNvPicPr>
            <a:picLocks noChangeAspect="1"/>
          </p:cNvPicPr>
          <p:nvPr/>
        </p:nvPicPr>
        <p:blipFill>
          <a:blip r:embed="rId2"/>
          <a:stretch>
            <a:fillRect/>
          </a:stretch>
        </p:blipFill>
        <p:spPr>
          <a:xfrm>
            <a:off x="0" y="1201783"/>
            <a:ext cx="12191999" cy="5656217"/>
          </a:xfrm>
          <a:prstGeom prst="rect">
            <a:avLst/>
          </a:prstGeom>
        </p:spPr>
      </p:pic>
      <p:pic>
        <p:nvPicPr>
          <p:cNvPr id="4" name="Picture 3"/>
          <p:cNvPicPr>
            <a:picLocks noChangeAspect="1"/>
          </p:cNvPicPr>
          <p:nvPr/>
        </p:nvPicPr>
        <p:blipFill>
          <a:blip r:embed="rId3"/>
          <a:stretch>
            <a:fillRect/>
          </a:stretch>
        </p:blipFill>
        <p:spPr>
          <a:xfrm>
            <a:off x="2810283" y="2924446"/>
            <a:ext cx="2676117" cy="1765119"/>
          </a:xfrm>
          <a:prstGeom prst="rect">
            <a:avLst/>
          </a:prstGeom>
        </p:spPr>
      </p:pic>
      <p:pic>
        <p:nvPicPr>
          <p:cNvPr id="5" name="Picture 4"/>
          <p:cNvPicPr>
            <a:picLocks noChangeAspect="1"/>
          </p:cNvPicPr>
          <p:nvPr/>
        </p:nvPicPr>
        <p:blipFill>
          <a:blip r:embed="rId3"/>
          <a:stretch>
            <a:fillRect/>
          </a:stretch>
        </p:blipFill>
        <p:spPr>
          <a:xfrm>
            <a:off x="6610758" y="3108960"/>
            <a:ext cx="2820625" cy="1423851"/>
          </a:xfrm>
          <a:prstGeom prst="rect">
            <a:avLst/>
          </a:prstGeom>
        </p:spPr>
      </p:pic>
      <p:pic>
        <p:nvPicPr>
          <p:cNvPr id="6" name="Picture 5"/>
          <p:cNvPicPr>
            <a:picLocks noChangeAspect="1"/>
          </p:cNvPicPr>
          <p:nvPr/>
        </p:nvPicPr>
        <p:blipFill>
          <a:blip r:embed="rId3"/>
          <a:stretch>
            <a:fillRect/>
          </a:stretch>
        </p:blipFill>
        <p:spPr>
          <a:xfrm>
            <a:off x="3007179" y="4532811"/>
            <a:ext cx="1408067" cy="800100"/>
          </a:xfrm>
          <a:prstGeom prst="rect">
            <a:avLst/>
          </a:prstGeom>
        </p:spPr>
      </p:pic>
      <p:pic>
        <p:nvPicPr>
          <p:cNvPr id="7" name="Picture 6"/>
          <p:cNvPicPr>
            <a:picLocks noChangeAspect="1"/>
          </p:cNvPicPr>
          <p:nvPr/>
        </p:nvPicPr>
        <p:blipFill>
          <a:blip r:embed="rId3"/>
          <a:stretch>
            <a:fillRect/>
          </a:stretch>
        </p:blipFill>
        <p:spPr>
          <a:xfrm>
            <a:off x="8869816" y="3406955"/>
            <a:ext cx="1685925" cy="800100"/>
          </a:xfrm>
          <a:prstGeom prst="rect">
            <a:avLst/>
          </a:prstGeom>
        </p:spPr>
      </p:pic>
      <p:pic>
        <p:nvPicPr>
          <p:cNvPr id="8" name="Picture 7"/>
          <p:cNvPicPr>
            <a:picLocks noChangeAspect="1"/>
          </p:cNvPicPr>
          <p:nvPr/>
        </p:nvPicPr>
        <p:blipFill>
          <a:blip r:embed="rId3"/>
          <a:stretch>
            <a:fillRect/>
          </a:stretch>
        </p:blipFill>
        <p:spPr>
          <a:xfrm>
            <a:off x="2729321" y="2281100"/>
            <a:ext cx="1685925" cy="488226"/>
          </a:xfrm>
          <a:prstGeom prst="rect">
            <a:avLst/>
          </a:prstGeom>
        </p:spPr>
      </p:pic>
    </p:spTree>
    <p:extLst>
      <p:ext uri="{BB962C8B-B14F-4D97-AF65-F5344CB8AC3E}">
        <p14:creationId xmlns:p14="http://schemas.microsoft.com/office/powerpoint/2010/main" val="9121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Azure Data bricks</a:t>
            </a:r>
            <a:endParaRPr lang="en-IN" dirty="0"/>
          </a:p>
        </p:txBody>
      </p:sp>
      <p:pic>
        <p:nvPicPr>
          <p:cNvPr id="3" name="Picture 2"/>
          <p:cNvPicPr>
            <a:picLocks noChangeAspect="1"/>
          </p:cNvPicPr>
          <p:nvPr/>
        </p:nvPicPr>
        <p:blipFill>
          <a:blip r:embed="rId2"/>
          <a:stretch>
            <a:fillRect/>
          </a:stretch>
        </p:blipFill>
        <p:spPr>
          <a:xfrm>
            <a:off x="1" y="1201782"/>
            <a:ext cx="12192000" cy="5656217"/>
          </a:xfrm>
          <a:prstGeom prst="rect">
            <a:avLst/>
          </a:prstGeom>
        </p:spPr>
      </p:pic>
      <p:pic>
        <p:nvPicPr>
          <p:cNvPr id="4" name="Picture 3"/>
          <p:cNvPicPr>
            <a:picLocks noChangeAspect="1"/>
          </p:cNvPicPr>
          <p:nvPr/>
        </p:nvPicPr>
        <p:blipFill>
          <a:blip r:embed="rId3"/>
          <a:stretch>
            <a:fillRect/>
          </a:stretch>
        </p:blipFill>
        <p:spPr>
          <a:xfrm>
            <a:off x="3140120" y="3115489"/>
            <a:ext cx="5233171" cy="1195253"/>
          </a:xfrm>
          <a:prstGeom prst="rect">
            <a:avLst/>
          </a:prstGeom>
        </p:spPr>
      </p:pic>
      <p:pic>
        <p:nvPicPr>
          <p:cNvPr id="5" name="Picture 4"/>
          <p:cNvPicPr>
            <a:picLocks noChangeAspect="1"/>
          </p:cNvPicPr>
          <p:nvPr/>
        </p:nvPicPr>
        <p:blipFill>
          <a:blip r:embed="rId3"/>
          <a:stretch>
            <a:fillRect/>
          </a:stretch>
        </p:blipFill>
        <p:spPr>
          <a:xfrm>
            <a:off x="5948634" y="4408715"/>
            <a:ext cx="1914525" cy="914400"/>
          </a:xfrm>
          <a:prstGeom prst="rect">
            <a:avLst/>
          </a:prstGeom>
        </p:spPr>
      </p:pic>
      <p:pic>
        <p:nvPicPr>
          <p:cNvPr id="6" name="Picture 5"/>
          <p:cNvPicPr>
            <a:picLocks noChangeAspect="1"/>
          </p:cNvPicPr>
          <p:nvPr/>
        </p:nvPicPr>
        <p:blipFill>
          <a:blip r:embed="rId3"/>
          <a:stretch>
            <a:fillRect/>
          </a:stretch>
        </p:blipFill>
        <p:spPr>
          <a:xfrm>
            <a:off x="3433947" y="4408715"/>
            <a:ext cx="2209207" cy="914400"/>
          </a:xfrm>
          <a:prstGeom prst="rect">
            <a:avLst/>
          </a:prstGeom>
        </p:spPr>
      </p:pic>
      <p:pic>
        <p:nvPicPr>
          <p:cNvPr id="7" name="Picture 6"/>
          <p:cNvPicPr>
            <a:picLocks noChangeAspect="1"/>
          </p:cNvPicPr>
          <p:nvPr/>
        </p:nvPicPr>
        <p:blipFill>
          <a:blip r:embed="rId3"/>
          <a:stretch>
            <a:fillRect/>
          </a:stretch>
        </p:blipFill>
        <p:spPr>
          <a:xfrm>
            <a:off x="8368120" y="3017516"/>
            <a:ext cx="1914525" cy="914400"/>
          </a:xfrm>
          <a:prstGeom prst="rect">
            <a:avLst/>
          </a:prstGeom>
        </p:spPr>
      </p:pic>
      <p:pic>
        <p:nvPicPr>
          <p:cNvPr id="8" name="Picture 7"/>
          <p:cNvPicPr>
            <a:picLocks noChangeAspect="1"/>
          </p:cNvPicPr>
          <p:nvPr/>
        </p:nvPicPr>
        <p:blipFill>
          <a:blip r:embed="rId3"/>
          <a:stretch>
            <a:fillRect/>
          </a:stretch>
        </p:blipFill>
        <p:spPr>
          <a:xfrm>
            <a:off x="3433947" y="2540724"/>
            <a:ext cx="1914525" cy="333103"/>
          </a:xfrm>
          <a:prstGeom prst="rect">
            <a:avLst/>
          </a:prstGeom>
        </p:spPr>
      </p:pic>
      <p:pic>
        <p:nvPicPr>
          <p:cNvPr id="9" name="Picture 8"/>
          <p:cNvPicPr>
            <a:picLocks noChangeAspect="1"/>
          </p:cNvPicPr>
          <p:nvPr/>
        </p:nvPicPr>
        <p:blipFill>
          <a:blip r:embed="rId3"/>
          <a:stretch>
            <a:fillRect/>
          </a:stretch>
        </p:blipFill>
        <p:spPr>
          <a:xfrm>
            <a:off x="3239589" y="3951515"/>
            <a:ext cx="472692" cy="914400"/>
          </a:xfrm>
          <a:prstGeom prst="rect">
            <a:avLst/>
          </a:prstGeom>
        </p:spPr>
      </p:pic>
    </p:spTree>
    <p:extLst>
      <p:ext uri="{BB962C8B-B14F-4D97-AF65-F5344CB8AC3E}">
        <p14:creationId xmlns:p14="http://schemas.microsoft.com/office/powerpoint/2010/main" val="396370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Azure Data bricks</a:t>
            </a:r>
            <a:endParaRPr lang="en-IN" dirty="0"/>
          </a:p>
        </p:txBody>
      </p:sp>
      <p:pic>
        <p:nvPicPr>
          <p:cNvPr id="3" name="Picture 2"/>
          <p:cNvPicPr>
            <a:picLocks noChangeAspect="1"/>
          </p:cNvPicPr>
          <p:nvPr/>
        </p:nvPicPr>
        <p:blipFill>
          <a:blip r:embed="rId2"/>
          <a:stretch>
            <a:fillRect/>
          </a:stretch>
        </p:blipFill>
        <p:spPr>
          <a:xfrm>
            <a:off x="0" y="1214846"/>
            <a:ext cx="12191999" cy="5643153"/>
          </a:xfrm>
          <a:prstGeom prst="rect">
            <a:avLst/>
          </a:prstGeom>
        </p:spPr>
      </p:pic>
      <p:pic>
        <p:nvPicPr>
          <p:cNvPr id="4" name="Picture 3"/>
          <p:cNvPicPr>
            <a:picLocks noChangeAspect="1"/>
          </p:cNvPicPr>
          <p:nvPr/>
        </p:nvPicPr>
        <p:blipFill>
          <a:blip r:embed="rId3"/>
          <a:stretch>
            <a:fillRect/>
          </a:stretch>
        </p:blipFill>
        <p:spPr>
          <a:xfrm>
            <a:off x="1613127" y="3566160"/>
            <a:ext cx="6890793" cy="757646"/>
          </a:xfrm>
          <a:prstGeom prst="rect">
            <a:avLst/>
          </a:prstGeom>
        </p:spPr>
      </p:pic>
      <p:pic>
        <p:nvPicPr>
          <p:cNvPr id="5" name="Picture 4"/>
          <p:cNvPicPr>
            <a:picLocks noChangeAspect="1"/>
          </p:cNvPicPr>
          <p:nvPr/>
        </p:nvPicPr>
        <p:blipFill>
          <a:blip r:embed="rId3"/>
          <a:stretch>
            <a:fillRect/>
          </a:stretch>
        </p:blipFill>
        <p:spPr>
          <a:xfrm>
            <a:off x="3716246" y="3392533"/>
            <a:ext cx="866775" cy="552450"/>
          </a:xfrm>
          <a:prstGeom prst="rect">
            <a:avLst/>
          </a:prstGeom>
        </p:spPr>
      </p:pic>
      <p:pic>
        <p:nvPicPr>
          <p:cNvPr id="6" name="Picture 5"/>
          <p:cNvPicPr>
            <a:picLocks noChangeAspect="1"/>
          </p:cNvPicPr>
          <p:nvPr/>
        </p:nvPicPr>
        <p:blipFill>
          <a:blip r:embed="rId3"/>
          <a:stretch>
            <a:fillRect/>
          </a:stretch>
        </p:blipFill>
        <p:spPr>
          <a:xfrm>
            <a:off x="3716245" y="2959612"/>
            <a:ext cx="866775" cy="332228"/>
          </a:xfrm>
          <a:prstGeom prst="rect">
            <a:avLst/>
          </a:prstGeom>
        </p:spPr>
      </p:pic>
      <p:pic>
        <p:nvPicPr>
          <p:cNvPr id="7" name="Picture 6"/>
          <p:cNvPicPr>
            <a:picLocks noChangeAspect="1"/>
          </p:cNvPicPr>
          <p:nvPr/>
        </p:nvPicPr>
        <p:blipFill>
          <a:blip r:embed="rId3"/>
          <a:stretch>
            <a:fillRect/>
          </a:stretch>
        </p:blipFill>
        <p:spPr>
          <a:xfrm>
            <a:off x="3899126" y="2494876"/>
            <a:ext cx="866775" cy="278130"/>
          </a:xfrm>
          <a:prstGeom prst="rect">
            <a:avLst/>
          </a:prstGeom>
        </p:spPr>
      </p:pic>
      <p:pic>
        <p:nvPicPr>
          <p:cNvPr id="8" name="Picture 7"/>
          <p:cNvPicPr>
            <a:picLocks noChangeAspect="1"/>
          </p:cNvPicPr>
          <p:nvPr/>
        </p:nvPicPr>
        <p:blipFill>
          <a:blip r:embed="rId3"/>
          <a:stretch>
            <a:fillRect/>
          </a:stretch>
        </p:blipFill>
        <p:spPr>
          <a:xfrm>
            <a:off x="6537824" y="3401785"/>
            <a:ext cx="1326016" cy="552450"/>
          </a:xfrm>
          <a:prstGeom prst="rect">
            <a:avLst/>
          </a:prstGeom>
        </p:spPr>
      </p:pic>
      <p:pic>
        <p:nvPicPr>
          <p:cNvPr id="9" name="Picture 8"/>
          <p:cNvPicPr>
            <a:picLocks noChangeAspect="1"/>
          </p:cNvPicPr>
          <p:nvPr/>
        </p:nvPicPr>
        <p:blipFill>
          <a:blip r:embed="rId3"/>
          <a:stretch>
            <a:fillRect/>
          </a:stretch>
        </p:blipFill>
        <p:spPr>
          <a:xfrm>
            <a:off x="6877457" y="4276997"/>
            <a:ext cx="1535023" cy="552450"/>
          </a:xfrm>
          <a:prstGeom prst="rect">
            <a:avLst/>
          </a:prstGeom>
        </p:spPr>
      </p:pic>
      <p:pic>
        <p:nvPicPr>
          <p:cNvPr id="10" name="Picture 9"/>
          <p:cNvPicPr>
            <a:picLocks noChangeAspect="1"/>
          </p:cNvPicPr>
          <p:nvPr/>
        </p:nvPicPr>
        <p:blipFill>
          <a:blip r:embed="rId3"/>
          <a:stretch>
            <a:fillRect/>
          </a:stretch>
        </p:blipFill>
        <p:spPr>
          <a:xfrm>
            <a:off x="4480561" y="4079398"/>
            <a:ext cx="1156946" cy="552450"/>
          </a:xfrm>
          <a:prstGeom prst="rect">
            <a:avLst/>
          </a:prstGeom>
        </p:spPr>
      </p:pic>
      <p:pic>
        <p:nvPicPr>
          <p:cNvPr id="11" name="Picture 10"/>
          <p:cNvPicPr>
            <a:picLocks noChangeAspect="1"/>
          </p:cNvPicPr>
          <p:nvPr/>
        </p:nvPicPr>
        <p:blipFill>
          <a:blip r:embed="rId3"/>
          <a:stretch>
            <a:fillRect/>
          </a:stretch>
        </p:blipFill>
        <p:spPr>
          <a:xfrm>
            <a:off x="8634549" y="3759926"/>
            <a:ext cx="456178" cy="871922"/>
          </a:xfrm>
          <a:prstGeom prst="rect">
            <a:avLst/>
          </a:prstGeom>
        </p:spPr>
      </p:pic>
      <p:pic>
        <p:nvPicPr>
          <p:cNvPr id="12" name="Picture 11"/>
          <p:cNvPicPr>
            <a:picLocks noChangeAspect="1"/>
          </p:cNvPicPr>
          <p:nvPr/>
        </p:nvPicPr>
        <p:blipFill>
          <a:blip r:embed="rId3"/>
          <a:stretch>
            <a:fillRect/>
          </a:stretch>
        </p:blipFill>
        <p:spPr>
          <a:xfrm>
            <a:off x="3716245" y="4829447"/>
            <a:ext cx="866775" cy="175305"/>
          </a:xfrm>
          <a:prstGeom prst="rect">
            <a:avLst/>
          </a:prstGeom>
        </p:spPr>
      </p:pic>
      <p:pic>
        <p:nvPicPr>
          <p:cNvPr id="13" name="Picture 12"/>
          <p:cNvPicPr>
            <a:picLocks noChangeAspect="1"/>
          </p:cNvPicPr>
          <p:nvPr/>
        </p:nvPicPr>
        <p:blipFill>
          <a:blip r:embed="rId3"/>
          <a:stretch>
            <a:fillRect/>
          </a:stretch>
        </p:blipFill>
        <p:spPr>
          <a:xfrm>
            <a:off x="2755990" y="4079398"/>
            <a:ext cx="1724571" cy="552450"/>
          </a:xfrm>
          <a:prstGeom prst="rect">
            <a:avLst/>
          </a:prstGeom>
        </p:spPr>
      </p:pic>
    </p:spTree>
    <p:extLst>
      <p:ext uri="{BB962C8B-B14F-4D97-AF65-F5344CB8AC3E}">
        <p14:creationId xmlns:p14="http://schemas.microsoft.com/office/powerpoint/2010/main" val="183679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Azure Data bricks…</a:t>
            </a:r>
            <a:endParaRPr lang="en-IN" dirty="0"/>
          </a:p>
        </p:txBody>
      </p:sp>
      <p:pic>
        <p:nvPicPr>
          <p:cNvPr id="3" name="Picture 2"/>
          <p:cNvPicPr>
            <a:picLocks noChangeAspect="1"/>
          </p:cNvPicPr>
          <p:nvPr/>
        </p:nvPicPr>
        <p:blipFill>
          <a:blip r:embed="rId2"/>
          <a:stretch>
            <a:fillRect/>
          </a:stretch>
        </p:blipFill>
        <p:spPr>
          <a:xfrm>
            <a:off x="0" y="1201784"/>
            <a:ext cx="12191999" cy="5656216"/>
          </a:xfrm>
          <a:prstGeom prst="rect">
            <a:avLst/>
          </a:prstGeom>
        </p:spPr>
      </p:pic>
      <p:pic>
        <p:nvPicPr>
          <p:cNvPr id="4" name="Picture 3"/>
          <p:cNvPicPr>
            <a:picLocks noChangeAspect="1"/>
          </p:cNvPicPr>
          <p:nvPr/>
        </p:nvPicPr>
        <p:blipFill>
          <a:blip r:embed="rId3"/>
          <a:stretch>
            <a:fillRect/>
          </a:stretch>
        </p:blipFill>
        <p:spPr>
          <a:xfrm>
            <a:off x="2328318" y="2789600"/>
            <a:ext cx="8396288" cy="658994"/>
          </a:xfrm>
          <a:prstGeom prst="rect">
            <a:avLst/>
          </a:prstGeom>
        </p:spPr>
      </p:pic>
      <p:pic>
        <p:nvPicPr>
          <p:cNvPr id="5" name="Picture 4"/>
          <p:cNvPicPr>
            <a:picLocks noChangeAspect="1"/>
          </p:cNvPicPr>
          <p:nvPr/>
        </p:nvPicPr>
        <p:blipFill>
          <a:blip r:embed="rId3"/>
          <a:stretch>
            <a:fillRect/>
          </a:stretch>
        </p:blipFill>
        <p:spPr>
          <a:xfrm>
            <a:off x="7044008" y="3253331"/>
            <a:ext cx="532449" cy="1410109"/>
          </a:xfrm>
          <a:prstGeom prst="rect">
            <a:avLst/>
          </a:prstGeom>
        </p:spPr>
      </p:pic>
      <p:pic>
        <p:nvPicPr>
          <p:cNvPr id="6" name="Picture 5"/>
          <p:cNvPicPr>
            <a:picLocks noChangeAspect="1"/>
          </p:cNvPicPr>
          <p:nvPr/>
        </p:nvPicPr>
        <p:blipFill>
          <a:blip r:embed="rId3"/>
          <a:stretch>
            <a:fillRect/>
          </a:stretch>
        </p:blipFill>
        <p:spPr>
          <a:xfrm>
            <a:off x="3582352" y="4762771"/>
            <a:ext cx="1642791" cy="390525"/>
          </a:xfrm>
          <a:prstGeom prst="rect">
            <a:avLst/>
          </a:prstGeom>
        </p:spPr>
      </p:pic>
      <p:pic>
        <p:nvPicPr>
          <p:cNvPr id="7" name="Picture 6"/>
          <p:cNvPicPr>
            <a:picLocks noChangeAspect="1"/>
          </p:cNvPicPr>
          <p:nvPr/>
        </p:nvPicPr>
        <p:blipFill>
          <a:blip r:embed="rId3"/>
          <a:stretch>
            <a:fillRect/>
          </a:stretch>
        </p:blipFill>
        <p:spPr>
          <a:xfrm>
            <a:off x="7694023" y="3567860"/>
            <a:ext cx="235131" cy="629800"/>
          </a:xfrm>
          <a:prstGeom prst="rect">
            <a:avLst/>
          </a:prstGeom>
        </p:spPr>
      </p:pic>
      <p:pic>
        <p:nvPicPr>
          <p:cNvPr id="8" name="Picture 7"/>
          <p:cNvPicPr>
            <a:picLocks noChangeAspect="1"/>
          </p:cNvPicPr>
          <p:nvPr/>
        </p:nvPicPr>
        <p:blipFill>
          <a:blip r:embed="rId3"/>
          <a:stretch>
            <a:fillRect/>
          </a:stretch>
        </p:blipFill>
        <p:spPr>
          <a:xfrm>
            <a:off x="4607512" y="3548743"/>
            <a:ext cx="2318930" cy="226423"/>
          </a:xfrm>
          <a:prstGeom prst="rect">
            <a:avLst/>
          </a:prstGeom>
        </p:spPr>
      </p:pic>
      <p:pic>
        <p:nvPicPr>
          <p:cNvPr id="9" name="Picture 8"/>
          <p:cNvPicPr>
            <a:picLocks noChangeAspect="1"/>
          </p:cNvPicPr>
          <p:nvPr/>
        </p:nvPicPr>
        <p:blipFill>
          <a:blip r:embed="rId3"/>
          <a:stretch>
            <a:fillRect/>
          </a:stretch>
        </p:blipFill>
        <p:spPr>
          <a:xfrm>
            <a:off x="6207374" y="4189683"/>
            <a:ext cx="638175" cy="390525"/>
          </a:xfrm>
          <a:prstGeom prst="rect">
            <a:avLst/>
          </a:prstGeom>
        </p:spPr>
      </p:pic>
    </p:spTree>
    <p:extLst>
      <p:ext uri="{BB962C8B-B14F-4D97-AF65-F5344CB8AC3E}">
        <p14:creationId xmlns:p14="http://schemas.microsoft.com/office/powerpoint/2010/main" val="217472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Azure Data bricks…</a:t>
            </a:r>
            <a:endParaRPr lang="en-IN" dirty="0"/>
          </a:p>
        </p:txBody>
      </p:sp>
      <p:pic>
        <p:nvPicPr>
          <p:cNvPr id="3" name="Picture 2"/>
          <p:cNvPicPr>
            <a:picLocks noChangeAspect="1"/>
          </p:cNvPicPr>
          <p:nvPr/>
        </p:nvPicPr>
        <p:blipFill>
          <a:blip r:embed="rId2"/>
          <a:stretch>
            <a:fillRect/>
          </a:stretch>
        </p:blipFill>
        <p:spPr>
          <a:xfrm>
            <a:off x="0" y="1201783"/>
            <a:ext cx="12043954" cy="5656217"/>
          </a:xfrm>
          <a:prstGeom prst="rect">
            <a:avLst/>
          </a:prstGeom>
        </p:spPr>
      </p:pic>
      <p:pic>
        <p:nvPicPr>
          <p:cNvPr id="4" name="Picture 3"/>
          <p:cNvPicPr>
            <a:picLocks noChangeAspect="1"/>
          </p:cNvPicPr>
          <p:nvPr/>
        </p:nvPicPr>
        <p:blipFill>
          <a:blip r:embed="rId3"/>
          <a:stretch>
            <a:fillRect/>
          </a:stretch>
        </p:blipFill>
        <p:spPr>
          <a:xfrm>
            <a:off x="3600448" y="3178128"/>
            <a:ext cx="3688625" cy="296592"/>
          </a:xfrm>
          <a:prstGeom prst="rect">
            <a:avLst/>
          </a:prstGeom>
        </p:spPr>
      </p:pic>
      <p:pic>
        <p:nvPicPr>
          <p:cNvPr id="5" name="Picture 4"/>
          <p:cNvPicPr>
            <a:picLocks noChangeAspect="1"/>
          </p:cNvPicPr>
          <p:nvPr/>
        </p:nvPicPr>
        <p:blipFill>
          <a:blip r:embed="rId3"/>
          <a:stretch>
            <a:fillRect/>
          </a:stretch>
        </p:blipFill>
        <p:spPr>
          <a:xfrm>
            <a:off x="1937112" y="3582893"/>
            <a:ext cx="7664087" cy="819289"/>
          </a:xfrm>
          <a:prstGeom prst="rect">
            <a:avLst/>
          </a:prstGeom>
        </p:spPr>
      </p:pic>
      <p:pic>
        <p:nvPicPr>
          <p:cNvPr id="6" name="Picture 5"/>
          <p:cNvPicPr>
            <a:picLocks noChangeAspect="1"/>
          </p:cNvPicPr>
          <p:nvPr/>
        </p:nvPicPr>
        <p:blipFill>
          <a:blip r:embed="rId3"/>
          <a:stretch>
            <a:fillRect/>
          </a:stretch>
        </p:blipFill>
        <p:spPr>
          <a:xfrm>
            <a:off x="3051809" y="4256675"/>
            <a:ext cx="2121081" cy="542925"/>
          </a:xfrm>
          <a:prstGeom prst="rect">
            <a:avLst/>
          </a:prstGeom>
        </p:spPr>
      </p:pic>
      <p:pic>
        <p:nvPicPr>
          <p:cNvPr id="7" name="Picture 6"/>
          <p:cNvPicPr>
            <a:picLocks noChangeAspect="1"/>
          </p:cNvPicPr>
          <p:nvPr/>
        </p:nvPicPr>
        <p:blipFill>
          <a:blip r:embed="rId3"/>
          <a:stretch>
            <a:fillRect/>
          </a:stretch>
        </p:blipFill>
        <p:spPr>
          <a:xfrm>
            <a:off x="6891199" y="4045807"/>
            <a:ext cx="2710000" cy="542925"/>
          </a:xfrm>
          <a:prstGeom prst="rect">
            <a:avLst/>
          </a:prstGeom>
        </p:spPr>
      </p:pic>
    </p:spTree>
    <p:extLst>
      <p:ext uri="{BB962C8B-B14F-4D97-AF65-F5344CB8AC3E}">
        <p14:creationId xmlns:p14="http://schemas.microsoft.com/office/powerpoint/2010/main" val="1026498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07F03D-10AF-4169-B5D8-AB22668B2F9B}"/>
              </a:ext>
            </a:extLst>
          </p:cNvPr>
          <p:cNvPicPr>
            <a:picLocks noChangeAspect="1"/>
          </p:cNvPicPr>
          <p:nvPr/>
        </p:nvPicPr>
        <p:blipFill>
          <a:blip r:embed="rId2"/>
          <a:stretch>
            <a:fillRect/>
          </a:stretch>
        </p:blipFill>
        <p:spPr>
          <a:xfrm>
            <a:off x="0" y="301122"/>
            <a:ext cx="12144375" cy="6153150"/>
          </a:xfrm>
          <a:prstGeom prst="rect">
            <a:avLst/>
          </a:prstGeom>
        </p:spPr>
      </p:pic>
      <p:sp>
        <p:nvSpPr>
          <p:cNvPr id="2" name="Footer Placeholder 1">
            <a:extLst>
              <a:ext uri="{FF2B5EF4-FFF2-40B4-BE49-F238E27FC236}">
                <a16:creationId xmlns:a16="http://schemas.microsoft.com/office/drawing/2014/main" id="{BB232E09-55FB-45C0-9363-6699AC764552}"/>
              </a:ext>
            </a:extLst>
          </p:cNvPr>
          <p:cNvSpPr>
            <a:spLocks noGrp="1"/>
          </p:cNvSpPr>
          <p:nvPr>
            <p:ph type="ftr" sz="quarter" idx="11"/>
          </p:nvPr>
        </p:nvSpPr>
        <p:spPr/>
        <p:txBody>
          <a:bodyPr/>
          <a:lstStyle/>
          <a:p>
            <a:r>
              <a:rPr lang="en-US"/>
              <a:t>AVYUKTi TECH</a:t>
            </a:r>
          </a:p>
        </p:txBody>
      </p:sp>
      <p:sp>
        <p:nvSpPr>
          <p:cNvPr id="3" name="Slide Number Placeholder 2">
            <a:extLst>
              <a:ext uri="{FF2B5EF4-FFF2-40B4-BE49-F238E27FC236}">
                <a16:creationId xmlns:a16="http://schemas.microsoft.com/office/drawing/2014/main" id="{A9F2EEE7-4C3C-4CD6-86A7-4A48B59E3E73}"/>
              </a:ext>
            </a:extLst>
          </p:cNvPr>
          <p:cNvSpPr>
            <a:spLocks noGrp="1"/>
          </p:cNvSpPr>
          <p:nvPr>
            <p:ph type="sldNum" sz="quarter" idx="12"/>
          </p:nvPr>
        </p:nvSpPr>
        <p:spPr/>
        <p:txBody>
          <a:bodyPr/>
          <a:lstStyle/>
          <a:p>
            <a:fld id="{4141A1F3-3F95-4E82-8F3D-2493AF1D543B}" type="slidenum">
              <a:rPr lang="en-US" smtClean="0"/>
              <a:t>18</a:t>
            </a:fld>
            <a:endParaRPr lang="en-US"/>
          </a:p>
        </p:txBody>
      </p:sp>
    </p:spTree>
    <p:extLst>
      <p:ext uri="{BB962C8B-B14F-4D97-AF65-F5344CB8AC3E}">
        <p14:creationId xmlns:p14="http://schemas.microsoft.com/office/powerpoint/2010/main" val="3836564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25CF-7FB3-4C72-B21F-3E109D4E149E}"/>
              </a:ext>
            </a:extLst>
          </p:cNvPr>
          <p:cNvSpPr>
            <a:spLocks noGrp="1"/>
          </p:cNvSpPr>
          <p:nvPr>
            <p:ph type="title"/>
          </p:nvPr>
        </p:nvSpPr>
        <p:spPr>
          <a:xfrm>
            <a:off x="838200" y="566057"/>
            <a:ext cx="10105571" cy="1124631"/>
          </a:xfrm>
        </p:spPr>
        <p:txBody>
          <a:bodyPr>
            <a:normAutofit fontScale="90000"/>
          </a:bodyPr>
          <a:lstStyle/>
          <a:p>
            <a:br>
              <a:rPr lang="en-US" dirty="0"/>
            </a:br>
            <a:r>
              <a:rPr lang="en-US" sz="4000" u="sng" dirty="0">
                <a:solidFill>
                  <a:srgbClr val="0070C0"/>
                </a:solidFill>
              </a:rPr>
              <a:t>Databricks concepts</a:t>
            </a:r>
            <a:r>
              <a:rPr lang="en-US" dirty="0">
                <a:solidFill>
                  <a:srgbClr val="0070C0"/>
                </a:solidFill>
              </a:rPr>
              <a:t>: </a:t>
            </a:r>
            <a:br>
              <a:rPr lang="en-US" dirty="0"/>
            </a:br>
            <a:r>
              <a:rPr lang="en-US" sz="2000" dirty="0"/>
              <a:t>This section introduces the set of fundamental concepts you need to understand in order to use Databricks effectively.</a:t>
            </a:r>
            <a:br>
              <a:rPr lang="en-US" dirty="0"/>
            </a:br>
            <a:br>
              <a:rPr lang="en-US" dirty="0"/>
            </a:br>
            <a:endParaRPr lang="en-US" dirty="0"/>
          </a:p>
        </p:txBody>
      </p:sp>
      <p:sp>
        <p:nvSpPr>
          <p:cNvPr id="3" name="Content Placeholder 2">
            <a:extLst>
              <a:ext uri="{FF2B5EF4-FFF2-40B4-BE49-F238E27FC236}">
                <a16:creationId xmlns:a16="http://schemas.microsoft.com/office/drawing/2014/main" id="{8980F4B0-484D-4629-9FFF-71233AF05B2A}"/>
              </a:ext>
            </a:extLst>
          </p:cNvPr>
          <p:cNvSpPr>
            <a:spLocks noGrp="1"/>
          </p:cNvSpPr>
          <p:nvPr>
            <p:ph idx="1"/>
          </p:nvPr>
        </p:nvSpPr>
        <p:spPr/>
        <p:txBody>
          <a:bodyPr>
            <a:normAutofit fontScale="55000" lnSpcReduction="20000"/>
          </a:bodyPr>
          <a:lstStyle/>
          <a:p>
            <a:pPr marL="0" indent="0">
              <a:buNone/>
            </a:pPr>
            <a:endParaRPr lang="en-US" b="1" dirty="0">
              <a:solidFill>
                <a:srgbClr val="0070C0"/>
              </a:solidFill>
            </a:endParaRPr>
          </a:p>
          <a:p>
            <a:pPr marL="0" indent="0">
              <a:buNone/>
            </a:pPr>
            <a:r>
              <a:rPr lang="en-US" b="1" dirty="0">
                <a:solidFill>
                  <a:srgbClr val="0070C0"/>
                </a:solidFill>
              </a:rPr>
              <a:t>Workspace</a:t>
            </a:r>
          </a:p>
          <a:p>
            <a:pPr>
              <a:buFont typeface="Wingdings" panose="05000000000000000000" pitchFamily="2" charset="2"/>
              <a:buChar char="§"/>
            </a:pPr>
            <a:r>
              <a:rPr lang="en-US" sz="2900" dirty="0"/>
              <a:t>The workspace is an environment for accessing all of your Databricks assets. The workspace organizes objects (notebooks, libraries, dashboards, and experiments) into folders and provides access to data objects and computational resources.</a:t>
            </a:r>
          </a:p>
          <a:p>
            <a:pPr marL="0" indent="0">
              <a:buNone/>
            </a:pPr>
            <a:r>
              <a:rPr lang="en-US" i="1" u="sng" dirty="0"/>
              <a:t>Objects contained in the Databricks workspace folders.</a:t>
            </a:r>
          </a:p>
          <a:p>
            <a:pPr marL="0" indent="0">
              <a:buNone/>
            </a:pPr>
            <a:r>
              <a:rPr lang="en-US" b="1" dirty="0">
                <a:solidFill>
                  <a:srgbClr val="0070C0"/>
                </a:solidFill>
              </a:rPr>
              <a:t>Notebook</a:t>
            </a:r>
            <a:endParaRPr lang="en-US" dirty="0">
              <a:solidFill>
                <a:srgbClr val="0070C0"/>
              </a:solidFill>
            </a:endParaRPr>
          </a:p>
          <a:p>
            <a:pPr>
              <a:buFont typeface="Wingdings" panose="05000000000000000000" pitchFamily="2" charset="2"/>
              <a:buChar char="§"/>
            </a:pPr>
            <a:r>
              <a:rPr lang="en-US" dirty="0"/>
              <a:t>A web-based interface to documents that contain runnable commands, visualizations, and narrative text.</a:t>
            </a:r>
          </a:p>
          <a:p>
            <a:pPr marL="0" indent="0">
              <a:buNone/>
            </a:pPr>
            <a:r>
              <a:rPr lang="en-US" b="1" dirty="0">
                <a:solidFill>
                  <a:srgbClr val="0070C0"/>
                </a:solidFill>
              </a:rPr>
              <a:t>Dashboard</a:t>
            </a:r>
            <a:endParaRPr lang="en-US" dirty="0">
              <a:solidFill>
                <a:srgbClr val="0070C0"/>
              </a:solidFill>
            </a:endParaRPr>
          </a:p>
          <a:p>
            <a:pPr>
              <a:buFont typeface="Wingdings" panose="05000000000000000000" pitchFamily="2" charset="2"/>
              <a:buChar char="§"/>
            </a:pPr>
            <a:r>
              <a:rPr lang="en-US" dirty="0"/>
              <a:t>An interface that provides organized access to visualizations.</a:t>
            </a:r>
          </a:p>
          <a:p>
            <a:pPr marL="0" indent="0">
              <a:buNone/>
            </a:pPr>
            <a:r>
              <a:rPr lang="en-US" b="1" dirty="0">
                <a:solidFill>
                  <a:srgbClr val="0070C0"/>
                </a:solidFill>
              </a:rPr>
              <a:t>Library</a:t>
            </a:r>
            <a:endParaRPr lang="en-US" dirty="0">
              <a:solidFill>
                <a:srgbClr val="0070C0"/>
              </a:solidFill>
            </a:endParaRPr>
          </a:p>
          <a:p>
            <a:pPr>
              <a:buFont typeface="Wingdings" panose="05000000000000000000" pitchFamily="2" charset="2"/>
              <a:buChar char="§"/>
            </a:pPr>
            <a:r>
              <a:rPr lang="en-US" dirty="0"/>
              <a:t>A package of code available to the notebook or job running on your cluster. Databricks runtimes include many libraries and you can add your own.</a:t>
            </a:r>
          </a:p>
          <a:p>
            <a:pPr marL="0" indent="0">
              <a:buNone/>
            </a:pPr>
            <a:r>
              <a:rPr lang="en-US" b="1" dirty="0">
                <a:solidFill>
                  <a:srgbClr val="0070C0"/>
                </a:solidFill>
              </a:rPr>
              <a:t>Experiment</a:t>
            </a:r>
            <a:endParaRPr lang="en-US" dirty="0">
              <a:solidFill>
                <a:srgbClr val="0070C0"/>
              </a:solidFill>
            </a:endParaRPr>
          </a:p>
          <a:p>
            <a:pPr>
              <a:buFont typeface="Wingdings" panose="05000000000000000000" pitchFamily="2" charset="2"/>
              <a:buChar char="§"/>
            </a:pPr>
            <a:r>
              <a:rPr lang="en-US" dirty="0"/>
              <a:t>A collection of </a:t>
            </a:r>
            <a:r>
              <a:rPr lang="en-US" dirty="0" err="1">
                <a:solidFill>
                  <a:srgbClr val="002060"/>
                </a:solidFill>
              </a:rPr>
              <a:t>MLflow</a:t>
            </a:r>
            <a:r>
              <a:rPr lang="en-US" dirty="0"/>
              <a:t> runs for training a machine learning model.</a:t>
            </a:r>
          </a:p>
          <a:p>
            <a:pPr marL="0" indent="0">
              <a:buNone/>
            </a:pPr>
            <a:endParaRPr lang="en-US" i="1" u="sng" dirty="0"/>
          </a:p>
        </p:txBody>
      </p:sp>
      <p:sp>
        <p:nvSpPr>
          <p:cNvPr id="4" name="Footer Placeholder 3">
            <a:extLst>
              <a:ext uri="{FF2B5EF4-FFF2-40B4-BE49-F238E27FC236}">
                <a16:creationId xmlns:a16="http://schemas.microsoft.com/office/drawing/2014/main" id="{F3D7AB8C-E01A-4837-B693-E36BC7F1C806}"/>
              </a:ext>
            </a:extLst>
          </p:cNvPr>
          <p:cNvSpPr>
            <a:spLocks noGrp="1"/>
          </p:cNvSpPr>
          <p:nvPr>
            <p:ph type="ftr" sz="quarter" idx="11"/>
          </p:nvPr>
        </p:nvSpPr>
        <p:spPr/>
        <p:txBody>
          <a:bodyPr/>
          <a:lstStyle/>
          <a:p>
            <a:r>
              <a:rPr lang="en-US"/>
              <a:t>AVYUKTi TECH</a:t>
            </a:r>
          </a:p>
        </p:txBody>
      </p:sp>
      <p:sp>
        <p:nvSpPr>
          <p:cNvPr id="5" name="Slide Number Placeholder 4">
            <a:extLst>
              <a:ext uri="{FF2B5EF4-FFF2-40B4-BE49-F238E27FC236}">
                <a16:creationId xmlns:a16="http://schemas.microsoft.com/office/drawing/2014/main" id="{58D48CDB-C041-4D8E-929B-14F909BF3BAA}"/>
              </a:ext>
            </a:extLst>
          </p:cNvPr>
          <p:cNvSpPr>
            <a:spLocks noGrp="1"/>
          </p:cNvSpPr>
          <p:nvPr>
            <p:ph type="sldNum" sz="quarter" idx="12"/>
          </p:nvPr>
        </p:nvSpPr>
        <p:spPr/>
        <p:txBody>
          <a:bodyPr/>
          <a:lstStyle/>
          <a:p>
            <a:fld id="{4141A1F3-3F95-4E82-8F3D-2493AF1D543B}" type="slidenum">
              <a:rPr lang="en-US" smtClean="0"/>
              <a:t>19</a:t>
            </a:fld>
            <a:endParaRPr lang="en-US"/>
          </a:p>
        </p:txBody>
      </p:sp>
    </p:spTree>
    <p:extLst>
      <p:ext uri="{BB962C8B-B14F-4D97-AF65-F5344CB8AC3E}">
        <p14:creationId xmlns:p14="http://schemas.microsoft.com/office/powerpoint/2010/main" val="42710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Factory</a:t>
            </a:r>
            <a:endParaRPr lang="en-IN" dirty="0"/>
          </a:p>
        </p:txBody>
      </p:sp>
      <p:pic>
        <p:nvPicPr>
          <p:cNvPr id="3" name="Picture 2"/>
          <p:cNvPicPr>
            <a:picLocks noChangeAspect="1"/>
          </p:cNvPicPr>
          <p:nvPr/>
        </p:nvPicPr>
        <p:blipFill>
          <a:blip r:embed="rId2"/>
          <a:stretch>
            <a:fillRect/>
          </a:stretch>
        </p:blipFill>
        <p:spPr>
          <a:xfrm>
            <a:off x="1" y="1188720"/>
            <a:ext cx="12192000" cy="5669280"/>
          </a:xfrm>
          <a:prstGeom prst="rect">
            <a:avLst/>
          </a:prstGeom>
        </p:spPr>
      </p:pic>
    </p:spTree>
    <p:extLst>
      <p:ext uri="{BB962C8B-B14F-4D97-AF65-F5344CB8AC3E}">
        <p14:creationId xmlns:p14="http://schemas.microsoft.com/office/powerpoint/2010/main" val="407005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775A-69AF-4D7D-ACCA-976CE0131DD1}"/>
              </a:ext>
            </a:extLst>
          </p:cNvPr>
          <p:cNvSpPr>
            <a:spLocks noGrp="1"/>
          </p:cNvSpPr>
          <p:nvPr>
            <p:ph type="title"/>
          </p:nvPr>
        </p:nvSpPr>
        <p:spPr>
          <a:xfrm>
            <a:off x="559706" y="876301"/>
            <a:ext cx="10387694" cy="1180874"/>
          </a:xfrm>
        </p:spPr>
        <p:txBody>
          <a:bodyPr>
            <a:normAutofit fontScale="90000"/>
          </a:bodyPr>
          <a:lstStyle/>
          <a:p>
            <a:r>
              <a:rPr lang="en-US" u="sng" dirty="0">
                <a:solidFill>
                  <a:srgbClr val="0070C0"/>
                </a:solidFill>
              </a:rPr>
              <a:t>Interface: </a:t>
            </a:r>
            <a:r>
              <a:rPr lang="en-US" sz="2000" dirty="0">
                <a:latin typeface="+mn-lt"/>
                <a:ea typeface="+mn-ea"/>
                <a:cs typeface="+mn-cs"/>
              </a:rPr>
              <a:t>This section describes the interfaces that Databricks supports for accessing your assets: UI, API, and command-line (CLI).</a:t>
            </a:r>
            <a:br>
              <a:rPr lang="en-US" sz="2700" dirty="0"/>
            </a:br>
            <a:endParaRPr lang="en-US" sz="2700" dirty="0"/>
          </a:p>
        </p:txBody>
      </p:sp>
      <p:sp>
        <p:nvSpPr>
          <p:cNvPr id="3" name="Content Placeholder 2">
            <a:extLst>
              <a:ext uri="{FF2B5EF4-FFF2-40B4-BE49-F238E27FC236}">
                <a16:creationId xmlns:a16="http://schemas.microsoft.com/office/drawing/2014/main" id="{3F3DBDC6-E7E5-4BED-8E68-4E452D795444}"/>
              </a:ext>
            </a:extLst>
          </p:cNvPr>
          <p:cNvSpPr>
            <a:spLocks noGrp="1"/>
          </p:cNvSpPr>
          <p:nvPr>
            <p:ph idx="1"/>
          </p:nvPr>
        </p:nvSpPr>
        <p:spPr>
          <a:xfrm>
            <a:off x="648606" y="1755440"/>
            <a:ext cx="8317593" cy="1366044"/>
          </a:xfrm>
        </p:spPr>
        <p:txBody>
          <a:bodyPr>
            <a:normAutofit fontScale="55000" lnSpcReduction="20000"/>
          </a:bodyPr>
          <a:lstStyle/>
          <a:p>
            <a:pPr marL="0" indent="0">
              <a:buNone/>
            </a:pPr>
            <a:r>
              <a:rPr lang="en-US" sz="3400" b="1" dirty="0">
                <a:solidFill>
                  <a:srgbClr val="0070C0"/>
                </a:solidFill>
              </a:rPr>
              <a:t>UI</a:t>
            </a:r>
          </a:p>
          <a:p>
            <a:pPr marL="0" indent="0">
              <a:buNone/>
            </a:pPr>
            <a:r>
              <a:rPr lang="en-US" sz="2900" dirty="0"/>
              <a:t>The Databricks UI provides an easy-to-use graphical interface to workspace folders and their contained objects, data objects, and computational resources.</a:t>
            </a:r>
          </a:p>
          <a:p>
            <a:pPr marL="0" indent="0">
              <a:buNone/>
            </a:pPr>
            <a:br>
              <a:rPr lang="en-US" dirty="0"/>
            </a:br>
            <a:endParaRPr lang="en-US" dirty="0"/>
          </a:p>
        </p:txBody>
      </p:sp>
      <p:pic>
        <p:nvPicPr>
          <p:cNvPr id="7" name="Picture 6">
            <a:extLst>
              <a:ext uri="{FF2B5EF4-FFF2-40B4-BE49-F238E27FC236}">
                <a16:creationId xmlns:a16="http://schemas.microsoft.com/office/drawing/2014/main" id="{0D4361E5-512E-4D78-AB60-327E68101FC6}"/>
              </a:ext>
            </a:extLst>
          </p:cNvPr>
          <p:cNvPicPr>
            <a:picLocks noChangeAspect="1"/>
          </p:cNvPicPr>
          <p:nvPr/>
        </p:nvPicPr>
        <p:blipFill>
          <a:blip r:embed="rId2"/>
          <a:stretch>
            <a:fillRect/>
          </a:stretch>
        </p:blipFill>
        <p:spPr>
          <a:xfrm>
            <a:off x="1554005" y="2819749"/>
            <a:ext cx="8028882" cy="3962154"/>
          </a:xfrm>
          <a:prstGeom prst="rect">
            <a:avLst/>
          </a:prstGeom>
        </p:spPr>
      </p:pic>
      <p:sp>
        <p:nvSpPr>
          <p:cNvPr id="4" name="Footer Placeholder 3">
            <a:extLst>
              <a:ext uri="{FF2B5EF4-FFF2-40B4-BE49-F238E27FC236}">
                <a16:creationId xmlns:a16="http://schemas.microsoft.com/office/drawing/2014/main" id="{0A70932C-CA5B-47DF-A463-29DF7F3F0C62}"/>
              </a:ext>
            </a:extLst>
          </p:cNvPr>
          <p:cNvSpPr>
            <a:spLocks noGrp="1"/>
          </p:cNvSpPr>
          <p:nvPr>
            <p:ph type="ftr" sz="quarter" idx="11"/>
          </p:nvPr>
        </p:nvSpPr>
        <p:spPr/>
        <p:txBody>
          <a:bodyPr/>
          <a:lstStyle/>
          <a:p>
            <a:r>
              <a:rPr lang="en-US"/>
              <a:t>AVYUKTi TECH</a:t>
            </a:r>
          </a:p>
        </p:txBody>
      </p:sp>
      <p:sp>
        <p:nvSpPr>
          <p:cNvPr id="5" name="Slide Number Placeholder 4">
            <a:extLst>
              <a:ext uri="{FF2B5EF4-FFF2-40B4-BE49-F238E27FC236}">
                <a16:creationId xmlns:a16="http://schemas.microsoft.com/office/drawing/2014/main" id="{BB668A45-063A-4114-9292-3A31A1DFA29B}"/>
              </a:ext>
            </a:extLst>
          </p:cNvPr>
          <p:cNvSpPr>
            <a:spLocks noGrp="1"/>
          </p:cNvSpPr>
          <p:nvPr>
            <p:ph type="sldNum" sz="quarter" idx="12"/>
          </p:nvPr>
        </p:nvSpPr>
        <p:spPr/>
        <p:txBody>
          <a:bodyPr/>
          <a:lstStyle/>
          <a:p>
            <a:fld id="{4141A1F3-3F95-4E82-8F3D-2493AF1D543B}" type="slidenum">
              <a:rPr lang="en-US" smtClean="0"/>
              <a:t>20</a:t>
            </a:fld>
            <a:endParaRPr lang="en-US"/>
          </a:p>
        </p:txBody>
      </p:sp>
    </p:spTree>
    <p:extLst>
      <p:ext uri="{BB962C8B-B14F-4D97-AF65-F5344CB8AC3E}">
        <p14:creationId xmlns:p14="http://schemas.microsoft.com/office/powerpoint/2010/main" val="1302002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4A8542-A2FB-4C6E-A076-1ACC2733DC6B}"/>
              </a:ext>
            </a:extLst>
          </p:cNvPr>
          <p:cNvSpPr>
            <a:spLocks noGrp="1"/>
          </p:cNvSpPr>
          <p:nvPr>
            <p:ph idx="1"/>
          </p:nvPr>
        </p:nvSpPr>
        <p:spPr>
          <a:xfrm>
            <a:off x="736600" y="372155"/>
            <a:ext cx="10515600" cy="6113689"/>
          </a:xfrm>
        </p:spPr>
        <p:txBody>
          <a:bodyPr>
            <a:normAutofit/>
          </a:bodyPr>
          <a:lstStyle/>
          <a:p>
            <a:pPr marL="0" indent="0">
              <a:lnSpc>
                <a:spcPct val="100000"/>
              </a:lnSpc>
              <a:buNone/>
            </a:pPr>
            <a:r>
              <a:rPr lang="en-US" b="1" u="sng" dirty="0">
                <a:solidFill>
                  <a:srgbClr val="0070C0"/>
                </a:solidFill>
              </a:rPr>
              <a:t>REST API</a:t>
            </a:r>
            <a:endParaRPr lang="en-US" dirty="0">
              <a:solidFill>
                <a:srgbClr val="0070C0"/>
              </a:solidFill>
            </a:endParaRPr>
          </a:p>
          <a:p>
            <a:pPr>
              <a:lnSpc>
                <a:spcPct val="100000"/>
              </a:lnSpc>
              <a:buFont typeface="Wingdings" panose="05000000000000000000" pitchFamily="2" charset="2"/>
              <a:buChar char="§"/>
            </a:pPr>
            <a:r>
              <a:rPr lang="en-US" sz="1800" dirty="0">
                <a:latin typeface="+mj-lt"/>
                <a:ea typeface="+mj-ea"/>
                <a:cs typeface="+mj-cs"/>
              </a:rPr>
              <a:t>There are two versions of the REST API: REST API 2.0 and REST API 1.2. The REST API 2.0 supports most of the functionality of the REST API 1.2, as well as additional functionality and is preferred.</a:t>
            </a:r>
          </a:p>
          <a:p>
            <a:pPr marL="0" indent="0">
              <a:lnSpc>
                <a:spcPct val="100000"/>
              </a:lnSpc>
              <a:buNone/>
            </a:pPr>
            <a:r>
              <a:rPr lang="en-US" b="1" u="sng" dirty="0">
                <a:solidFill>
                  <a:srgbClr val="0070C0"/>
                </a:solidFill>
                <a:hlinkClick r:id="rId2">
                  <a:extLst>
                    <a:ext uri="{A12FA001-AC4F-418D-AE19-62706E023703}">
                      <ahyp:hlinkClr xmlns:ahyp="http://schemas.microsoft.com/office/drawing/2018/hyperlinkcolor" val="tx"/>
                    </a:ext>
                  </a:extLst>
                </a:hlinkClick>
              </a:rPr>
              <a:t>CLI</a:t>
            </a:r>
            <a:endParaRPr lang="en-US" b="1" u="sng" dirty="0"/>
          </a:p>
          <a:p>
            <a:pPr>
              <a:lnSpc>
                <a:spcPct val="100000"/>
              </a:lnSpc>
              <a:buFont typeface="Wingdings" panose="05000000000000000000" pitchFamily="2" charset="2"/>
              <a:buChar char="§"/>
            </a:pPr>
            <a:r>
              <a:rPr lang="en-US" sz="1800" dirty="0">
                <a:latin typeface="+mj-lt"/>
                <a:ea typeface="+mj-ea"/>
                <a:cs typeface="+mj-cs"/>
              </a:rPr>
              <a:t>An open source project hosted on GitHub. The CLI is built on top of the REST API 2.0.</a:t>
            </a:r>
          </a:p>
          <a:p>
            <a:pPr marL="0" indent="0">
              <a:lnSpc>
                <a:spcPct val="100000"/>
              </a:lnSpc>
              <a:buNone/>
            </a:pPr>
            <a:r>
              <a:rPr lang="en-US" b="1" u="sng" dirty="0">
                <a:solidFill>
                  <a:srgbClr val="0070C0"/>
                </a:solidFill>
              </a:rPr>
              <a:t>Data management</a:t>
            </a:r>
          </a:p>
          <a:p>
            <a:pPr>
              <a:lnSpc>
                <a:spcPct val="100000"/>
              </a:lnSpc>
              <a:buFont typeface="Wingdings" panose="05000000000000000000" pitchFamily="2" charset="2"/>
              <a:buChar char="§"/>
            </a:pPr>
            <a:r>
              <a:rPr lang="en-US" sz="1800" dirty="0">
                <a:latin typeface="+mj-lt"/>
                <a:ea typeface="+mj-ea"/>
                <a:cs typeface="+mj-cs"/>
              </a:rPr>
              <a:t>This section describes the objects that hold the data on which you perform analytics and feed into machine learning algorithms.</a:t>
            </a:r>
          </a:p>
          <a:p>
            <a:pPr marL="0" indent="0">
              <a:lnSpc>
                <a:spcPct val="100000"/>
              </a:lnSpc>
              <a:buNone/>
            </a:pPr>
            <a:r>
              <a:rPr lang="en-US" b="1" dirty="0">
                <a:solidFill>
                  <a:srgbClr val="0070C0"/>
                </a:solidFill>
              </a:rPr>
              <a:t>Databricks File System (DBFS)</a:t>
            </a:r>
            <a:endParaRPr lang="en-US" dirty="0">
              <a:solidFill>
                <a:srgbClr val="0070C0"/>
              </a:solidFill>
            </a:endParaRPr>
          </a:p>
          <a:p>
            <a:pPr>
              <a:lnSpc>
                <a:spcPct val="100000"/>
              </a:lnSpc>
              <a:buFont typeface="Wingdings" panose="05000000000000000000" pitchFamily="2" charset="2"/>
              <a:buChar char="§"/>
            </a:pPr>
            <a:r>
              <a:rPr lang="en-US" sz="1800" dirty="0">
                <a:latin typeface="+mj-lt"/>
                <a:ea typeface="+mj-ea"/>
                <a:cs typeface="+mj-cs"/>
              </a:rPr>
              <a:t>A filesystem abstraction layer over a blob store. It contains directories, which can contain files (data files, libraries, and images), and other directories. DBFS is automatically populated with some datasets that you can use to learn Databricks.</a:t>
            </a:r>
          </a:p>
          <a:p>
            <a:endParaRPr lang="en-US" dirty="0"/>
          </a:p>
        </p:txBody>
      </p:sp>
      <p:sp>
        <p:nvSpPr>
          <p:cNvPr id="2" name="Footer Placeholder 1">
            <a:extLst>
              <a:ext uri="{FF2B5EF4-FFF2-40B4-BE49-F238E27FC236}">
                <a16:creationId xmlns:a16="http://schemas.microsoft.com/office/drawing/2014/main" id="{E067F6FE-0FE2-45D0-94D5-3BF26AD6E0E3}"/>
              </a:ext>
            </a:extLst>
          </p:cNvPr>
          <p:cNvSpPr>
            <a:spLocks noGrp="1"/>
          </p:cNvSpPr>
          <p:nvPr>
            <p:ph type="ftr" sz="quarter" idx="11"/>
          </p:nvPr>
        </p:nvSpPr>
        <p:spPr/>
        <p:txBody>
          <a:bodyPr/>
          <a:lstStyle/>
          <a:p>
            <a:r>
              <a:rPr lang="en-US"/>
              <a:t>AVYUKTi TECH</a:t>
            </a:r>
          </a:p>
        </p:txBody>
      </p:sp>
      <p:sp>
        <p:nvSpPr>
          <p:cNvPr id="4" name="Slide Number Placeholder 3">
            <a:extLst>
              <a:ext uri="{FF2B5EF4-FFF2-40B4-BE49-F238E27FC236}">
                <a16:creationId xmlns:a16="http://schemas.microsoft.com/office/drawing/2014/main" id="{F652EF2A-4364-49AF-8D4A-0F3CCC6611E7}"/>
              </a:ext>
            </a:extLst>
          </p:cNvPr>
          <p:cNvSpPr>
            <a:spLocks noGrp="1"/>
          </p:cNvSpPr>
          <p:nvPr>
            <p:ph type="sldNum" sz="quarter" idx="12"/>
          </p:nvPr>
        </p:nvSpPr>
        <p:spPr/>
        <p:txBody>
          <a:bodyPr/>
          <a:lstStyle/>
          <a:p>
            <a:fld id="{4141A1F3-3F95-4E82-8F3D-2493AF1D543B}" type="slidenum">
              <a:rPr lang="en-US" smtClean="0"/>
              <a:t>21</a:t>
            </a:fld>
            <a:endParaRPr lang="en-US"/>
          </a:p>
        </p:txBody>
      </p:sp>
    </p:spTree>
    <p:extLst>
      <p:ext uri="{BB962C8B-B14F-4D97-AF65-F5344CB8AC3E}">
        <p14:creationId xmlns:p14="http://schemas.microsoft.com/office/powerpoint/2010/main" val="2328156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1F0F01-7F65-4C75-BA0B-BC1C1F3557E0}"/>
              </a:ext>
            </a:extLst>
          </p:cNvPr>
          <p:cNvSpPr>
            <a:spLocks noGrp="1"/>
          </p:cNvSpPr>
          <p:nvPr>
            <p:ph idx="1"/>
          </p:nvPr>
        </p:nvSpPr>
        <p:spPr>
          <a:xfrm>
            <a:off x="649514" y="766081"/>
            <a:ext cx="10642600" cy="5068661"/>
          </a:xfrm>
        </p:spPr>
        <p:txBody>
          <a:bodyPr>
            <a:normAutofit/>
          </a:bodyPr>
          <a:lstStyle/>
          <a:p>
            <a:pPr marL="0" indent="0">
              <a:buNone/>
            </a:pPr>
            <a:r>
              <a:rPr lang="en-US" b="1" u="sng" dirty="0">
                <a:solidFill>
                  <a:srgbClr val="0070C0"/>
                </a:solidFill>
              </a:rPr>
              <a:t>Database</a:t>
            </a:r>
            <a:endParaRPr lang="en-US" dirty="0">
              <a:solidFill>
                <a:srgbClr val="0070C0"/>
              </a:solidFill>
            </a:endParaRPr>
          </a:p>
          <a:p>
            <a:pPr>
              <a:lnSpc>
                <a:spcPct val="110000"/>
              </a:lnSpc>
              <a:buFont typeface="Wingdings" panose="05000000000000000000" pitchFamily="2" charset="2"/>
              <a:buChar char="§"/>
            </a:pPr>
            <a:r>
              <a:rPr lang="en-US" sz="1900" dirty="0">
                <a:latin typeface="+mj-lt"/>
                <a:ea typeface="+mj-ea"/>
                <a:cs typeface="+mj-cs"/>
              </a:rPr>
              <a:t>A collection of information that is organized so that it can be easily accessed, managed, and updated.</a:t>
            </a:r>
          </a:p>
          <a:p>
            <a:pPr marL="0" indent="0">
              <a:buNone/>
            </a:pPr>
            <a:r>
              <a:rPr lang="en-US" b="1" u="sng" dirty="0">
                <a:solidFill>
                  <a:srgbClr val="0070C0"/>
                </a:solidFill>
              </a:rPr>
              <a:t>Table</a:t>
            </a:r>
          </a:p>
          <a:p>
            <a:pPr>
              <a:lnSpc>
                <a:spcPct val="110000"/>
              </a:lnSpc>
              <a:buFont typeface="Wingdings" panose="05000000000000000000" pitchFamily="2" charset="2"/>
              <a:buChar char="§"/>
            </a:pPr>
            <a:r>
              <a:rPr lang="en-US" sz="1900" dirty="0">
                <a:latin typeface="+mj-lt"/>
                <a:ea typeface="+mj-ea"/>
                <a:cs typeface="+mj-cs"/>
              </a:rPr>
              <a:t>A </a:t>
            </a:r>
            <a:r>
              <a:rPr lang="en-US" sz="1800" dirty="0">
                <a:latin typeface="+mj-lt"/>
                <a:ea typeface="+mj-ea"/>
                <a:cs typeface="+mj-cs"/>
              </a:rPr>
              <a:t>repre</a:t>
            </a:r>
            <a:r>
              <a:rPr lang="en-US" sz="1900" dirty="0">
                <a:latin typeface="+mj-lt"/>
                <a:ea typeface="+mj-ea"/>
                <a:cs typeface="+mj-cs"/>
              </a:rPr>
              <a:t>sentation of structured data. You query tables with Apache Spark SQL and Apache Spark APIs.</a:t>
            </a:r>
          </a:p>
          <a:p>
            <a:pPr marL="0" indent="0">
              <a:buNone/>
            </a:pPr>
            <a:r>
              <a:rPr lang="en-US" b="1" u="sng" dirty="0">
                <a:solidFill>
                  <a:srgbClr val="0070C0"/>
                </a:solidFill>
              </a:rPr>
              <a:t>Metastore</a:t>
            </a:r>
          </a:p>
          <a:p>
            <a:pPr>
              <a:lnSpc>
                <a:spcPct val="110000"/>
              </a:lnSpc>
              <a:buFont typeface="Wingdings" panose="05000000000000000000" pitchFamily="2" charset="2"/>
              <a:buChar char="§"/>
            </a:pPr>
            <a:r>
              <a:rPr lang="en-US" sz="1900" dirty="0">
                <a:latin typeface="+mj-lt"/>
                <a:ea typeface="+mj-ea"/>
                <a:cs typeface="+mj-cs"/>
              </a:rPr>
              <a:t>The component that stores all the structure information of the various tables and partitions in the data warehouse including column and column type information, the serializers and deserializers necessary to read and write data, and the corresponding files where the data is stored. Every Databricks deployment has a central Hive metastore accessible by all clusters to persist table metadata. You also have the option to use an existing external Hive metastore.</a:t>
            </a:r>
          </a:p>
          <a:p>
            <a:endParaRPr lang="en-US" dirty="0"/>
          </a:p>
        </p:txBody>
      </p:sp>
      <p:sp>
        <p:nvSpPr>
          <p:cNvPr id="2" name="Footer Placeholder 1">
            <a:extLst>
              <a:ext uri="{FF2B5EF4-FFF2-40B4-BE49-F238E27FC236}">
                <a16:creationId xmlns:a16="http://schemas.microsoft.com/office/drawing/2014/main" id="{7BC860AE-4BDC-46E0-9783-583DE9ACEFF2}"/>
              </a:ext>
            </a:extLst>
          </p:cNvPr>
          <p:cNvSpPr>
            <a:spLocks noGrp="1"/>
          </p:cNvSpPr>
          <p:nvPr>
            <p:ph type="ftr" sz="quarter" idx="11"/>
          </p:nvPr>
        </p:nvSpPr>
        <p:spPr/>
        <p:txBody>
          <a:bodyPr/>
          <a:lstStyle/>
          <a:p>
            <a:r>
              <a:rPr lang="en-US"/>
              <a:t>AVYUKTi TECH</a:t>
            </a:r>
          </a:p>
        </p:txBody>
      </p:sp>
      <p:sp>
        <p:nvSpPr>
          <p:cNvPr id="4" name="Slide Number Placeholder 3">
            <a:extLst>
              <a:ext uri="{FF2B5EF4-FFF2-40B4-BE49-F238E27FC236}">
                <a16:creationId xmlns:a16="http://schemas.microsoft.com/office/drawing/2014/main" id="{07648798-E408-459A-B171-00BB024B49E1}"/>
              </a:ext>
            </a:extLst>
          </p:cNvPr>
          <p:cNvSpPr>
            <a:spLocks noGrp="1"/>
          </p:cNvSpPr>
          <p:nvPr>
            <p:ph type="sldNum" sz="quarter" idx="12"/>
          </p:nvPr>
        </p:nvSpPr>
        <p:spPr/>
        <p:txBody>
          <a:bodyPr/>
          <a:lstStyle/>
          <a:p>
            <a:fld id="{4141A1F3-3F95-4E82-8F3D-2493AF1D543B}" type="slidenum">
              <a:rPr lang="en-US" smtClean="0"/>
              <a:t>22</a:t>
            </a:fld>
            <a:endParaRPr lang="en-US"/>
          </a:p>
        </p:txBody>
      </p:sp>
    </p:spTree>
    <p:extLst>
      <p:ext uri="{BB962C8B-B14F-4D97-AF65-F5344CB8AC3E}">
        <p14:creationId xmlns:p14="http://schemas.microsoft.com/office/powerpoint/2010/main" val="265356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A27F38-785C-4D32-ABB9-7B7A10771B5D}"/>
              </a:ext>
            </a:extLst>
          </p:cNvPr>
          <p:cNvSpPr>
            <a:spLocks noGrp="1"/>
          </p:cNvSpPr>
          <p:nvPr>
            <p:ph idx="1"/>
          </p:nvPr>
        </p:nvSpPr>
        <p:spPr>
          <a:xfrm>
            <a:off x="838200" y="508000"/>
            <a:ext cx="10515600" cy="5668963"/>
          </a:xfrm>
        </p:spPr>
        <p:txBody>
          <a:bodyPr>
            <a:normAutofit fontScale="85000" lnSpcReduction="20000"/>
          </a:bodyPr>
          <a:lstStyle/>
          <a:p>
            <a:pPr marL="0" indent="0">
              <a:buNone/>
            </a:pPr>
            <a:r>
              <a:rPr lang="en-US" b="1" dirty="0">
                <a:solidFill>
                  <a:srgbClr val="0070C0"/>
                </a:solidFill>
              </a:rPr>
              <a:t>Computation management</a:t>
            </a:r>
          </a:p>
          <a:p>
            <a:pPr>
              <a:buFont typeface="Wingdings" panose="05000000000000000000" pitchFamily="2" charset="2"/>
              <a:buChar char="§"/>
            </a:pPr>
            <a:r>
              <a:rPr lang="en-US" sz="2500" dirty="0">
                <a:latin typeface="+mj-lt"/>
                <a:ea typeface="+mj-ea"/>
                <a:cs typeface="+mj-cs"/>
              </a:rPr>
              <a:t>This section describes concepts that you need to know to run computations in Databricks.</a:t>
            </a:r>
          </a:p>
          <a:p>
            <a:pPr marL="0" indent="0">
              <a:buNone/>
            </a:pPr>
            <a:r>
              <a:rPr lang="en-US" b="1" dirty="0">
                <a:solidFill>
                  <a:srgbClr val="0070C0"/>
                </a:solidFill>
              </a:rPr>
              <a:t>Cluster</a:t>
            </a:r>
          </a:p>
          <a:p>
            <a:pPr>
              <a:buFont typeface="Wingdings" panose="05000000000000000000" pitchFamily="2" charset="2"/>
              <a:buChar char="§"/>
            </a:pPr>
            <a:r>
              <a:rPr lang="en-US" sz="2500" dirty="0">
                <a:latin typeface="+mj-lt"/>
                <a:ea typeface="+mj-ea"/>
                <a:cs typeface="+mj-cs"/>
              </a:rPr>
              <a:t>A set of computation resources and configurations on which you run notebooks and jobs. There are two types of clusters: all-purpose and job.</a:t>
            </a:r>
          </a:p>
          <a:p>
            <a:pPr>
              <a:buFont typeface="Wingdings" panose="05000000000000000000" pitchFamily="2" charset="2"/>
              <a:buChar char="§"/>
            </a:pPr>
            <a:r>
              <a:rPr lang="en-US" sz="2500" dirty="0">
                <a:latin typeface="+mj-lt"/>
                <a:ea typeface="+mj-ea"/>
                <a:cs typeface="+mj-cs"/>
              </a:rPr>
              <a:t>You create an all-purpose cluster using the UI, CLI, or REST API. You can manually terminate and restart an all-purpose cluster. Multiple users can share such clusters to do collaborative interactive analysis.</a:t>
            </a:r>
          </a:p>
          <a:p>
            <a:pPr>
              <a:buFont typeface="Wingdings" panose="05000000000000000000" pitchFamily="2" charset="2"/>
              <a:buChar char="§"/>
            </a:pPr>
            <a:r>
              <a:rPr lang="en-US" sz="2500" dirty="0">
                <a:latin typeface="+mj-lt"/>
                <a:ea typeface="+mj-ea"/>
                <a:cs typeface="+mj-cs"/>
              </a:rPr>
              <a:t>The Databricks job scheduler creates a job cluster when you run a job on a new job cluster and terminates the cluster when the job is complete. You cannot restart an job cluster.</a:t>
            </a:r>
          </a:p>
          <a:p>
            <a:pPr marL="0" indent="0">
              <a:buNone/>
            </a:pPr>
            <a:r>
              <a:rPr lang="en-US" sz="2800" b="1" dirty="0">
                <a:solidFill>
                  <a:srgbClr val="0070C0"/>
                </a:solidFill>
              </a:rPr>
              <a:t>User</a:t>
            </a:r>
          </a:p>
          <a:p>
            <a:pPr>
              <a:lnSpc>
                <a:spcPct val="100000"/>
              </a:lnSpc>
              <a:buFont typeface="Wingdings" panose="05000000000000000000" pitchFamily="2" charset="2"/>
              <a:buChar char="§"/>
            </a:pPr>
            <a:r>
              <a:rPr lang="en-US" sz="2800" dirty="0">
                <a:latin typeface="+mj-lt"/>
                <a:ea typeface="+mj-ea"/>
                <a:cs typeface="+mj-cs"/>
              </a:rPr>
              <a:t>A unique individual who has access to the system.</a:t>
            </a:r>
          </a:p>
          <a:p>
            <a:pPr marL="0" indent="0">
              <a:buNone/>
            </a:pPr>
            <a:r>
              <a:rPr lang="en-US" sz="2800" b="1" dirty="0">
                <a:solidFill>
                  <a:srgbClr val="0070C0"/>
                </a:solidFill>
              </a:rPr>
              <a:t>Group</a:t>
            </a:r>
          </a:p>
          <a:p>
            <a:pPr>
              <a:buFont typeface="Wingdings" panose="05000000000000000000" pitchFamily="2" charset="2"/>
              <a:buChar char="§"/>
            </a:pPr>
            <a:r>
              <a:rPr lang="en-US" sz="2800" dirty="0">
                <a:latin typeface="+mj-lt"/>
                <a:ea typeface="+mj-ea"/>
                <a:cs typeface="+mj-cs"/>
              </a:rPr>
              <a:t>A collection of users.</a:t>
            </a:r>
          </a:p>
          <a:p>
            <a:pPr>
              <a:buFont typeface="Wingdings" panose="05000000000000000000" pitchFamily="2" charset="2"/>
              <a:buChar char="§"/>
            </a:pPr>
            <a:endParaRPr lang="en-US" sz="2500" dirty="0">
              <a:latin typeface="+mj-lt"/>
              <a:ea typeface="+mj-ea"/>
              <a:cs typeface="+mj-cs"/>
            </a:endParaRPr>
          </a:p>
          <a:p>
            <a:endParaRPr lang="en-US" dirty="0"/>
          </a:p>
        </p:txBody>
      </p:sp>
      <p:sp>
        <p:nvSpPr>
          <p:cNvPr id="2" name="Footer Placeholder 1">
            <a:extLst>
              <a:ext uri="{FF2B5EF4-FFF2-40B4-BE49-F238E27FC236}">
                <a16:creationId xmlns:a16="http://schemas.microsoft.com/office/drawing/2014/main" id="{C67E5060-9C22-46B0-BE1C-FDDF24EB490C}"/>
              </a:ext>
            </a:extLst>
          </p:cNvPr>
          <p:cNvSpPr>
            <a:spLocks noGrp="1"/>
          </p:cNvSpPr>
          <p:nvPr>
            <p:ph type="ftr" sz="quarter" idx="11"/>
          </p:nvPr>
        </p:nvSpPr>
        <p:spPr/>
        <p:txBody>
          <a:bodyPr/>
          <a:lstStyle/>
          <a:p>
            <a:r>
              <a:rPr lang="en-US"/>
              <a:t>AVYUKTi TECH</a:t>
            </a:r>
          </a:p>
        </p:txBody>
      </p:sp>
      <p:sp>
        <p:nvSpPr>
          <p:cNvPr id="4" name="Slide Number Placeholder 3">
            <a:extLst>
              <a:ext uri="{FF2B5EF4-FFF2-40B4-BE49-F238E27FC236}">
                <a16:creationId xmlns:a16="http://schemas.microsoft.com/office/drawing/2014/main" id="{49CF320A-6C82-4928-B1C2-A063C214C263}"/>
              </a:ext>
            </a:extLst>
          </p:cNvPr>
          <p:cNvSpPr>
            <a:spLocks noGrp="1"/>
          </p:cNvSpPr>
          <p:nvPr>
            <p:ph type="sldNum" sz="quarter" idx="12"/>
          </p:nvPr>
        </p:nvSpPr>
        <p:spPr/>
        <p:txBody>
          <a:bodyPr/>
          <a:lstStyle/>
          <a:p>
            <a:fld id="{4141A1F3-3F95-4E82-8F3D-2493AF1D543B}" type="slidenum">
              <a:rPr lang="en-US" smtClean="0"/>
              <a:t>23</a:t>
            </a:fld>
            <a:endParaRPr lang="en-US"/>
          </a:p>
        </p:txBody>
      </p:sp>
    </p:spTree>
    <p:extLst>
      <p:ext uri="{BB962C8B-B14F-4D97-AF65-F5344CB8AC3E}">
        <p14:creationId xmlns:p14="http://schemas.microsoft.com/office/powerpoint/2010/main" val="2510477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06D39-612C-44E9-989B-A2051D747AE7}"/>
              </a:ext>
            </a:extLst>
          </p:cNvPr>
          <p:cNvSpPr>
            <a:spLocks noGrp="1"/>
          </p:cNvSpPr>
          <p:nvPr>
            <p:ph idx="1"/>
          </p:nvPr>
        </p:nvSpPr>
        <p:spPr>
          <a:xfrm>
            <a:off x="838200" y="558800"/>
            <a:ext cx="10515600" cy="5618163"/>
          </a:xfrm>
        </p:spPr>
        <p:txBody>
          <a:bodyPr>
            <a:normAutofit fontScale="85000" lnSpcReduction="20000"/>
          </a:bodyPr>
          <a:lstStyle/>
          <a:p>
            <a:pPr marL="0" indent="0">
              <a:buNone/>
            </a:pPr>
            <a:r>
              <a:rPr lang="en-US" b="1" dirty="0">
                <a:solidFill>
                  <a:srgbClr val="0070C0"/>
                </a:solidFill>
                <a:hlinkClick r:id="rId2">
                  <a:extLst>
                    <a:ext uri="{A12FA001-AC4F-418D-AE19-62706E023703}">
                      <ahyp:hlinkClr xmlns:ahyp="http://schemas.microsoft.com/office/drawing/2018/hyperlinkcolor" val="tx"/>
                    </a:ext>
                  </a:extLst>
                </a:hlinkClick>
              </a:rPr>
              <a:t>Job</a:t>
            </a:r>
            <a:endParaRPr lang="en-US" dirty="0">
              <a:solidFill>
                <a:srgbClr val="0070C0"/>
              </a:solidFill>
            </a:endParaRPr>
          </a:p>
          <a:p>
            <a:pPr>
              <a:buFont typeface="Wingdings" panose="05000000000000000000" pitchFamily="2" charset="2"/>
              <a:buChar char="§"/>
            </a:pPr>
            <a:r>
              <a:rPr lang="en-US" sz="2500" dirty="0">
                <a:latin typeface="+mj-lt"/>
                <a:ea typeface="+mj-ea"/>
                <a:cs typeface="+mj-cs"/>
              </a:rPr>
              <a:t>A non-interactive mechanism for running a notebook or library either immediately or on a scheduled basis.</a:t>
            </a:r>
          </a:p>
          <a:p>
            <a:pPr marL="0" indent="0">
              <a:buNone/>
            </a:pPr>
            <a:r>
              <a:rPr lang="en-US" b="1" dirty="0">
                <a:solidFill>
                  <a:srgbClr val="0070C0"/>
                </a:solidFill>
              </a:rPr>
              <a:t>Workload</a:t>
            </a:r>
          </a:p>
          <a:p>
            <a:pPr>
              <a:buFont typeface="Wingdings" panose="05000000000000000000" pitchFamily="2" charset="2"/>
              <a:buChar char="§"/>
            </a:pPr>
            <a:r>
              <a:rPr lang="en-US" sz="2500" dirty="0">
                <a:latin typeface="+mj-lt"/>
                <a:ea typeface="+mj-ea"/>
                <a:cs typeface="+mj-cs"/>
              </a:rPr>
              <a:t>Databricks identifies two types of workloads subject to different </a:t>
            </a:r>
            <a:r>
              <a:rPr lang="en-US" sz="2500" dirty="0">
                <a:latin typeface="+mj-lt"/>
                <a:ea typeface="+mj-ea"/>
                <a:cs typeface="+mj-cs"/>
                <a:hlinkClick r:id="rId3">
                  <a:extLst>
                    <a:ext uri="{A12FA001-AC4F-418D-AE19-62706E023703}">
                      <ahyp:hlinkClr xmlns:ahyp="http://schemas.microsoft.com/office/drawing/2018/hyperlinkcolor" val="tx"/>
                    </a:ext>
                  </a:extLst>
                </a:hlinkClick>
              </a:rPr>
              <a:t>pricing</a:t>
            </a:r>
            <a:r>
              <a:rPr lang="en-US" sz="2500" dirty="0">
                <a:latin typeface="+mj-lt"/>
                <a:ea typeface="+mj-ea"/>
                <a:cs typeface="+mj-cs"/>
              </a:rPr>
              <a:t> schemes: data engineering (job) and data analytics (all-purpose).</a:t>
            </a:r>
          </a:p>
          <a:p>
            <a:pPr marL="0" indent="0">
              <a:buNone/>
            </a:pPr>
            <a:r>
              <a:rPr lang="en-US" b="1" dirty="0">
                <a:solidFill>
                  <a:srgbClr val="0070C0"/>
                </a:solidFill>
              </a:rPr>
              <a:t>Data engineering </a:t>
            </a:r>
          </a:p>
          <a:p>
            <a:pPr>
              <a:buFont typeface="Wingdings" panose="05000000000000000000" pitchFamily="2" charset="2"/>
              <a:buChar char="§"/>
            </a:pPr>
            <a:r>
              <a:rPr lang="en-US" sz="2500" dirty="0">
                <a:latin typeface="+mj-lt"/>
                <a:ea typeface="+mj-ea"/>
                <a:cs typeface="+mj-cs"/>
              </a:rPr>
              <a:t>An (automated) workload runs on a job cluster which the Databricks job scheduler creates for each workload.</a:t>
            </a:r>
          </a:p>
          <a:p>
            <a:pPr marL="0" indent="0">
              <a:buNone/>
            </a:pPr>
            <a:r>
              <a:rPr lang="en-US" b="1" dirty="0">
                <a:solidFill>
                  <a:srgbClr val="0070C0"/>
                </a:solidFill>
              </a:rPr>
              <a:t>Data analytics </a:t>
            </a:r>
          </a:p>
          <a:p>
            <a:pPr>
              <a:buFont typeface="Wingdings" panose="05000000000000000000" pitchFamily="2" charset="2"/>
              <a:buChar char="§"/>
            </a:pPr>
            <a:r>
              <a:rPr lang="en-US" sz="2500" dirty="0">
                <a:latin typeface="+mj-lt"/>
                <a:ea typeface="+mj-ea"/>
                <a:cs typeface="+mj-cs"/>
              </a:rPr>
              <a:t>An (interactive) workload runs on an all-purpose cluster. Interactive workloads typically run commands within a Databricks </a:t>
            </a:r>
            <a:r>
              <a:rPr lang="en-US" sz="2500" dirty="0">
                <a:latin typeface="+mj-lt"/>
                <a:ea typeface="+mj-ea"/>
                <a:cs typeface="+mj-cs"/>
                <a:hlinkClick r:id="rId4">
                  <a:extLst>
                    <a:ext uri="{A12FA001-AC4F-418D-AE19-62706E023703}">
                      <ahyp:hlinkClr xmlns:ahyp="http://schemas.microsoft.com/office/drawing/2018/hyperlinkcolor" val="tx"/>
                    </a:ext>
                  </a:extLst>
                </a:hlinkClick>
              </a:rPr>
              <a:t>notebook</a:t>
            </a:r>
            <a:r>
              <a:rPr lang="en-US" sz="2500" dirty="0">
                <a:latin typeface="+mj-lt"/>
                <a:ea typeface="+mj-ea"/>
                <a:cs typeface="+mj-cs"/>
              </a:rPr>
              <a:t>. However, running a job on an existing job cluster is also treated as an interactive workload.</a:t>
            </a:r>
          </a:p>
          <a:p>
            <a:pPr marL="0" indent="0">
              <a:buNone/>
            </a:pPr>
            <a:r>
              <a:rPr lang="en-US" b="1" dirty="0">
                <a:solidFill>
                  <a:srgbClr val="0070C0"/>
                </a:solidFill>
              </a:rPr>
              <a:t>Execution context</a:t>
            </a:r>
          </a:p>
          <a:p>
            <a:pPr>
              <a:buFont typeface="Wingdings" panose="05000000000000000000" pitchFamily="2" charset="2"/>
              <a:buChar char="§"/>
            </a:pPr>
            <a:r>
              <a:rPr lang="en-US" sz="2500" dirty="0">
                <a:latin typeface="+mj-lt"/>
                <a:ea typeface="+mj-ea"/>
                <a:cs typeface="+mj-cs"/>
              </a:rPr>
              <a:t>The state for a </a:t>
            </a:r>
            <a:r>
              <a:rPr lang="en-US" sz="2500" dirty="0">
                <a:latin typeface="+mj-lt"/>
                <a:ea typeface="+mj-ea"/>
                <a:cs typeface="+mj-cs"/>
                <a:hlinkClick r:id="rId5">
                  <a:extLst>
                    <a:ext uri="{A12FA001-AC4F-418D-AE19-62706E023703}">
                      <ahyp:hlinkClr xmlns:ahyp="http://schemas.microsoft.com/office/drawing/2018/hyperlinkcolor" val="tx"/>
                    </a:ext>
                  </a:extLst>
                </a:hlinkClick>
              </a:rPr>
              <a:t>REPL</a:t>
            </a:r>
            <a:r>
              <a:rPr lang="en-US" sz="2500" dirty="0">
                <a:latin typeface="+mj-lt"/>
                <a:ea typeface="+mj-ea"/>
                <a:cs typeface="+mj-cs"/>
              </a:rPr>
              <a:t> environment for each supported programming language. The languages supported are Python, R, Scala, and SQL.</a:t>
            </a:r>
          </a:p>
          <a:p>
            <a:endParaRPr lang="en-US" dirty="0"/>
          </a:p>
          <a:p>
            <a:endParaRPr lang="en-US" dirty="0"/>
          </a:p>
        </p:txBody>
      </p:sp>
      <p:sp>
        <p:nvSpPr>
          <p:cNvPr id="2" name="Footer Placeholder 1">
            <a:extLst>
              <a:ext uri="{FF2B5EF4-FFF2-40B4-BE49-F238E27FC236}">
                <a16:creationId xmlns:a16="http://schemas.microsoft.com/office/drawing/2014/main" id="{DE4B61CC-9C52-4BEB-A56E-11DD49BB21D8}"/>
              </a:ext>
            </a:extLst>
          </p:cNvPr>
          <p:cNvSpPr>
            <a:spLocks noGrp="1"/>
          </p:cNvSpPr>
          <p:nvPr>
            <p:ph type="ftr" sz="quarter" idx="11"/>
          </p:nvPr>
        </p:nvSpPr>
        <p:spPr/>
        <p:txBody>
          <a:bodyPr/>
          <a:lstStyle/>
          <a:p>
            <a:r>
              <a:rPr lang="en-US"/>
              <a:t>AVYUKTi TECH</a:t>
            </a:r>
          </a:p>
        </p:txBody>
      </p:sp>
      <p:sp>
        <p:nvSpPr>
          <p:cNvPr id="4" name="Slide Number Placeholder 3">
            <a:extLst>
              <a:ext uri="{FF2B5EF4-FFF2-40B4-BE49-F238E27FC236}">
                <a16:creationId xmlns:a16="http://schemas.microsoft.com/office/drawing/2014/main" id="{5ACD6DB8-876F-4898-A6BB-605DA95411E1}"/>
              </a:ext>
            </a:extLst>
          </p:cNvPr>
          <p:cNvSpPr>
            <a:spLocks noGrp="1"/>
          </p:cNvSpPr>
          <p:nvPr>
            <p:ph type="sldNum" sz="quarter" idx="12"/>
          </p:nvPr>
        </p:nvSpPr>
        <p:spPr/>
        <p:txBody>
          <a:bodyPr/>
          <a:lstStyle/>
          <a:p>
            <a:fld id="{4141A1F3-3F95-4E82-8F3D-2493AF1D543B}" type="slidenum">
              <a:rPr lang="en-US" smtClean="0"/>
              <a:t>24</a:t>
            </a:fld>
            <a:endParaRPr lang="en-US"/>
          </a:p>
        </p:txBody>
      </p:sp>
    </p:spTree>
    <p:extLst>
      <p:ext uri="{BB962C8B-B14F-4D97-AF65-F5344CB8AC3E}">
        <p14:creationId xmlns:p14="http://schemas.microsoft.com/office/powerpoint/2010/main" val="4288148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GB" sz="4400" dirty="0"/>
              <a:t>Demo</a:t>
            </a:r>
            <a:endParaRPr lang="en-IN" sz="4400" dirty="0"/>
          </a:p>
        </p:txBody>
      </p:sp>
    </p:spTree>
    <p:extLst>
      <p:ext uri="{BB962C8B-B14F-4D97-AF65-F5344CB8AC3E}">
        <p14:creationId xmlns:p14="http://schemas.microsoft.com/office/powerpoint/2010/main" val="94229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Factory</a:t>
            </a:r>
            <a:endParaRPr lang="en-IN" dirty="0"/>
          </a:p>
        </p:txBody>
      </p:sp>
      <p:pic>
        <p:nvPicPr>
          <p:cNvPr id="3" name="Picture 2"/>
          <p:cNvPicPr>
            <a:picLocks noChangeAspect="1"/>
          </p:cNvPicPr>
          <p:nvPr/>
        </p:nvPicPr>
        <p:blipFill>
          <a:blip r:embed="rId2"/>
          <a:stretch>
            <a:fillRect/>
          </a:stretch>
        </p:blipFill>
        <p:spPr>
          <a:xfrm>
            <a:off x="1" y="1152982"/>
            <a:ext cx="12192000" cy="5705018"/>
          </a:xfrm>
          <a:prstGeom prst="rect">
            <a:avLst/>
          </a:prstGeom>
        </p:spPr>
      </p:pic>
      <p:pic>
        <p:nvPicPr>
          <p:cNvPr id="4" name="Picture 3"/>
          <p:cNvPicPr>
            <a:picLocks noChangeAspect="1"/>
          </p:cNvPicPr>
          <p:nvPr/>
        </p:nvPicPr>
        <p:blipFill>
          <a:blip r:embed="rId3"/>
          <a:stretch>
            <a:fillRect/>
          </a:stretch>
        </p:blipFill>
        <p:spPr>
          <a:xfrm>
            <a:off x="11811000" y="1152981"/>
            <a:ext cx="381000" cy="1524905"/>
          </a:xfrm>
          <a:prstGeom prst="rect">
            <a:avLst/>
          </a:prstGeom>
        </p:spPr>
      </p:pic>
      <p:pic>
        <p:nvPicPr>
          <p:cNvPr id="5" name="Picture 4"/>
          <p:cNvPicPr>
            <a:picLocks noChangeAspect="1"/>
          </p:cNvPicPr>
          <p:nvPr/>
        </p:nvPicPr>
        <p:blipFill>
          <a:blip r:embed="rId4"/>
          <a:stretch>
            <a:fillRect/>
          </a:stretch>
        </p:blipFill>
        <p:spPr>
          <a:xfrm>
            <a:off x="11534775" y="6477000"/>
            <a:ext cx="657225" cy="381000"/>
          </a:xfrm>
          <a:prstGeom prst="rect">
            <a:avLst/>
          </a:prstGeom>
        </p:spPr>
      </p:pic>
    </p:spTree>
    <p:extLst>
      <p:ext uri="{BB962C8B-B14F-4D97-AF65-F5344CB8AC3E}">
        <p14:creationId xmlns:p14="http://schemas.microsoft.com/office/powerpoint/2010/main" val="1111712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1" y="1214846"/>
            <a:ext cx="12192000" cy="5643153"/>
          </a:xfrm>
          <a:prstGeom prst="rect">
            <a:avLst/>
          </a:prstGeom>
        </p:spPr>
      </p:pic>
    </p:spTree>
    <p:extLst>
      <p:ext uri="{BB962C8B-B14F-4D97-AF65-F5344CB8AC3E}">
        <p14:creationId xmlns:p14="http://schemas.microsoft.com/office/powerpoint/2010/main" val="68995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0" y="1201783"/>
            <a:ext cx="12192000" cy="5656217"/>
          </a:xfrm>
          <a:prstGeom prst="rect">
            <a:avLst/>
          </a:prstGeom>
        </p:spPr>
      </p:pic>
    </p:spTree>
    <p:extLst>
      <p:ext uri="{BB962C8B-B14F-4D97-AF65-F5344CB8AC3E}">
        <p14:creationId xmlns:p14="http://schemas.microsoft.com/office/powerpoint/2010/main" val="4234627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0" y="1188720"/>
            <a:ext cx="12192000" cy="5669280"/>
          </a:xfrm>
          <a:prstGeom prst="rect">
            <a:avLst/>
          </a:prstGeom>
        </p:spPr>
      </p:pic>
      <p:pic>
        <p:nvPicPr>
          <p:cNvPr id="4" name="Picture 3"/>
          <p:cNvPicPr>
            <a:picLocks noChangeAspect="1"/>
          </p:cNvPicPr>
          <p:nvPr/>
        </p:nvPicPr>
        <p:blipFill>
          <a:blip r:embed="rId3"/>
          <a:stretch>
            <a:fillRect/>
          </a:stretch>
        </p:blipFill>
        <p:spPr>
          <a:xfrm>
            <a:off x="11849644" y="6448425"/>
            <a:ext cx="342356" cy="409575"/>
          </a:xfrm>
          <a:prstGeom prst="rect">
            <a:avLst/>
          </a:prstGeom>
        </p:spPr>
      </p:pic>
    </p:spTree>
    <p:extLst>
      <p:ext uri="{BB962C8B-B14F-4D97-AF65-F5344CB8AC3E}">
        <p14:creationId xmlns:p14="http://schemas.microsoft.com/office/powerpoint/2010/main" val="296364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1" y="1188720"/>
            <a:ext cx="12192000" cy="5669280"/>
          </a:xfrm>
          <a:prstGeom prst="rect">
            <a:avLst/>
          </a:prstGeom>
        </p:spPr>
      </p:pic>
    </p:spTree>
    <p:extLst>
      <p:ext uri="{BB962C8B-B14F-4D97-AF65-F5344CB8AC3E}">
        <p14:creationId xmlns:p14="http://schemas.microsoft.com/office/powerpoint/2010/main" val="3746522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3" name="Picture 2"/>
          <p:cNvPicPr>
            <a:picLocks noChangeAspect="1"/>
          </p:cNvPicPr>
          <p:nvPr/>
        </p:nvPicPr>
        <p:blipFill>
          <a:blip r:embed="rId2"/>
          <a:stretch>
            <a:fillRect/>
          </a:stretch>
        </p:blipFill>
        <p:spPr>
          <a:xfrm>
            <a:off x="0" y="1201782"/>
            <a:ext cx="12192000" cy="5656217"/>
          </a:xfrm>
          <a:prstGeom prst="rect">
            <a:avLst/>
          </a:prstGeom>
        </p:spPr>
      </p:pic>
    </p:spTree>
    <p:extLst>
      <p:ext uri="{BB962C8B-B14F-4D97-AF65-F5344CB8AC3E}">
        <p14:creationId xmlns:p14="http://schemas.microsoft.com/office/powerpoint/2010/main" val="303525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Flow Process of Data Factory</a:t>
            </a:r>
            <a:endParaRPr lang="en-IN" dirty="0"/>
          </a:p>
        </p:txBody>
      </p:sp>
      <p:pic>
        <p:nvPicPr>
          <p:cNvPr id="4" name="Picture 3"/>
          <p:cNvPicPr>
            <a:picLocks noChangeAspect="1"/>
          </p:cNvPicPr>
          <p:nvPr/>
        </p:nvPicPr>
        <p:blipFill>
          <a:blip r:embed="rId2"/>
          <a:stretch>
            <a:fillRect/>
          </a:stretch>
        </p:blipFill>
        <p:spPr>
          <a:xfrm>
            <a:off x="0" y="1201783"/>
            <a:ext cx="12192000" cy="5656217"/>
          </a:xfrm>
          <a:prstGeom prst="rect">
            <a:avLst/>
          </a:prstGeom>
        </p:spPr>
      </p:pic>
    </p:spTree>
    <p:extLst>
      <p:ext uri="{BB962C8B-B14F-4D97-AF65-F5344CB8AC3E}">
        <p14:creationId xmlns:p14="http://schemas.microsoft.com/office/powerpoint/2010/main" val="39478587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0F8865AEF57048811230B6E1AC4B2B" ma:contentTypeVersion="5" ma:contentTypeDescription="Create a new document." ma:contentTypeScope="" ma:versionID="fdfb63b81468798b57226da436f6142b">
  <xsd:schema xmlns:xsd="http://www.w3.org/2001/XMLSchema" xmlns:xs="http://www.w3.org/2001/XMLSchema" xmlns:p="http://schemas.microsoft.com/office/2006/metadata/properties" xmlns:ns2="c5c81902-80a1-4a86-a8c3-e8ee6291d0e7" targetNamespace="http://schemas.microsoft.com/office/2006/metadata/properties" ma:root="true" ma:fieldsID="a64b6199976499b748e52979f3cb272d" ns2:_="">
    <xsd:import namespace="c5c81902-80a1-4a86-a8c3-e8ee6291d0e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c81902-80a1-4a86-a8c3-e8ee6291d0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4049C1-C962-40DA-9E60-96621ED07F6E}"/>
</file>

<file path=customXml/itemProps2.xml><?xml version="1.0" encoding="utf-8"?>
<ds:datastoreItem xmlns:ds="http://schemas.openxmlformats.org/officeDocument/2006/customXml" ds:itemID="{450C1FDD-B444-4AA5-BB0D-4EF72D89D504}"/>
</file>

<file path=customXml/itemProps3.xml><?xml version="1.0" encoding="utf-8"?>
<ds:datastoreItem xmlns:ds="http://schemas.openxmlformats.org/officeDocument/2006/customXml" ds:itemID="{A840CE0D-483F-4140-BA5A-B311D5FB6BC7}"/>
</file>

<file path=docProps/app.xml><?xml version="1.0" encoding="utf-8"?>
<Properties xmlns="http://schemas.openxmlformats.org/officeDocument/2006/extended-properties" xmlns:vt="http://schemas.openxmlformats.org/officeDocument/2006/docPropsVTypes">
  <Template>Ion</Template>
  <TotalTime>1525</TotalTime>
  <Words>807</Words>
  <Application>Microsoft Office PowerPoint</Application>
  <PresentationFormat>Widescreen</PresentationFormat>
  <Paragraphs>83</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Century Gothic</vt:lpstr>
      <vt:lpstr>Wingdings</vt:lpstr>
      <vt:lpstr>Wingdings 3</vt:lpstr>
      <vt:lpstr>Ion</vt:lpstr>
      <vt:lpstr>Azure Data Factory</vt:lpstr>
      <vt:lpstr>Azure Data Factory</vt:lpstr>
      <vt:lpstr>Azure Data Factory</vt:lpstr>
      <vt:lpstr>Flow Process of Data Factory</vt:lpstr>
      <vt:lpstr>Flow Process of Data Factory</vt:lpstr>
      <vt:lpstr>Flow Process of Data Factory</vt:lpstr>
      <vt:lpstr>Flow Process of Data Factory</vt:lpstr>
      <vt:lpstr>Flow Process of Data Factory</vt:lpstr>
      <vt:lpstr>Flow Process of Data Factory</vt:lpstr>
      <vt:lpstr>Why Azure Data Factory..</vt:lpstr>
      <vt:lpstr>Demo</vt:lpstr>
      <vt:lpstr>Azure Data Bricks</vt:lpstr>
      <vt:lpstr>What is Azure Data bricks</vt:lpstr>
      <vt:lpstr>What is Azure Data bricks</vt:lpstr>
      <vt:lpstr>What is Azure Data bricks</vt:lpstr>
      <vt:lpstr>Why Azure Data bricks…</vt:lpstr>
      <vt:lpstr>Why Azure Data bricks…</vt:lpstr>
      <vt:lpstr>PowerPoint Presentation</vt:lpstr>
      <vt:lpstr> Databricks concepts:  This section introduces the set of fundamental concepts you need to understand in order to use Databricks effectively.  </vt:lpstr>
      <vt:lpstr>Interface: This section describes the interfaces that Databricks supports for accessing your assets: UI, API, and command-line (CLI). </vt:lpstr>
      <vt:lpstr>PowerPoint Presentation</vt:lpstr>
      <vt:lpstr>PowerPoint Presentation</vt:lpstr>
      <vt:lpstr>PowerPoint Presentation</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dc:title>
  <dc:creator>Lenovo</dc:creator>
  <cp:lastModifiedBy>Meghana Hemmige</cp:lastModifiedBy>
  <cp:revision>13</cp:revision>
  <dcterms:created xsi:type="dcterms:W3CDTF">2021-11-22T05:57:10Z</dcterms:created>
  <dcterms:modified xsi:type="dcterms:W3CDTF">2022-02-04T03:41:42Z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0x0101004B0F8865AEF57048811230B6E1AC4B2B</vt:lpwstr>
  </property>
</Properties>
</file>